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2"/>
  </p:notesMasterIdLst>
  <p:sldIdLst>
    <p:sldId id="256" r:id="rId2"/>
    <p:sldId id="258" r:id="rId3"/>
    <p:sldId id="286" r:id="rId4"/>
    <p:sldId id="259" r:id="rId5"/>
    <p:sldId id="257" r:id="rId6"/>
    <p:sldId id="260" r:id="rId7"/>
    <p:sldId id="261" r:id="rId8"/>
    <p:sldId id="262" r:id="rId9"/>
    <p:sldId id="263" r:id="rId10"/>
    <p:sldId id="265" r:id="rId11"/>
    <p:sldId id="264" r:id="rId12"/>
    <p:sldId id="266" r:id="rId13"/>
    <p:sldId id="288" r:id="rId14"/>
    <p:sldId id="287" r:id="rId15"/>
    <p:sldId id="268" r:id="rId16"/>
    <p:sldId id="272" r:id="rId17"/>
    <p:sldId id="270" r:id="rId18"/>
    <p:sldId id="271" r:id="rId19"/>
    <p:sldId id="269" r:id="rId20"/>
    <p:sldId id="275" r:id="rId21"/>
    <p:sldId id="276" r:id="rId22"/>
    <p:sldId id="278" r:id="rId23"/>
    <p:sldId id="279" r:id="rId24"/>
    <p:sldId id="285" r:id="rId25"/>
    <p:sldId id="281" r:id="rId26"/>
    <p:sldId id="290" r:id="rId27"/>
    <p:sldId id="283" r:id="rId28"/>
    <p:sldId id="284" r:id="rId29"/>
    <p:sldId id="280" r:id="rId30"/>
    <p:sldId id="28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975" autoAdjust="0"/>
  </p:normalViewPr>
  <p:slideViewPr>
    <p:cSldViewPr snapToGrid="0">
      <p:cViewPr varScale="1">
        <p:scale>
          <a:sx n="64" d="100"/>
          <a:sy n="64" d="100"/>
        </p:scale>
        <p:origin x="978"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F3C8E4-C8A7-4D0A-ABB6-B30D47571259}" type="datetimeFigureOut">
              <a:rPr lang="en-IN" smtClean="0"/>
              <a:t>01-12-2025</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F58DE5-0F78-440C-80ED-D5FF8CBC4EB4}" type="slidenum">
              <a:rPr lang="en-IN" smtClean="0"/>
              <a:t>‹#›</a:t>
            </a:fld>
            <a:endParaRPr lang="en-IN"/>
          </a:p>
        </p:txBody>
      </p:sp>
    </p:spTree>
    <p:extLst>
      <p:ext uri="{BB962C8B-B14F-4D97-AF65-F5344CB8AC3E}">
        <p14:creationId xmlns:p14="http://schemas.microsoft.com/office/powerpoint/2010/main" val="27980117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23351218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2956017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10896068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20659928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05685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4912177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9879594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4789359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58347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41194684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5B3899E-ED5A-464B-A04B-9A5AFC9B8EFD}" type="datetimeFigureOut">
              <a:rPr lang="en-IN" smtClean="0"/>
              <a:t>01-12-2025</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2307883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5B3899E-ED5A-464B-A04B-9A5AFC9B8EFD}" type="datetimeFigureOut">
              <a:rPr lang="en-IN" smtClean="0"/>
              <a:t>01-12-2025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25103722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5B3899E-ED5A-464B-A04B-9A5AFC9B8EFD}" type="datetimeFigureOut">
              <a:rPr lang="en-IN" smtClean="0"/>
              <a:t>01-12-2025</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6628642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5B3899E-ED5A-464B-A04B-9A5AFC9B8EFD}" type="datetimeFigureOut">
              <a:rPr lang="en-IN" smtClean="0"/>
              <a:t>01-12-2025</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30119165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5B3899E-ED5A-464B-A04B-9A5AFC9B8EFD}" type="datetimeFigureOut">
              <a:rPr lang="en-IN" smtClean="0"/>
              <a:t>01-12-2025</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14657104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5B3899E-ED5A-464B-A04B-9A5AFC9B8EFD}" type="datetimeFigureOut">
              <a:rPr lang="en-IN" smtClean="0"/>
              <a:t>01-12-2025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1403663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5B3899E-ED5A-464B-A04B-9A5AFC9B8EFD}" type="datetimeFigureOut">
              <a:rPr lang="en-IN" smtClean="0"/>
              <a:t>01-12-2025</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BF6B1284-145B-49BB-BD9D-57BAEB4689AA}" type="slidenum">
              <a:rPr lang="en-IN" smtClean="0"/>
              <a:t>‹#›</a:t>
            </a:fld>
            <a:endParaRPr lang="en-IN"/>
          </a:p>
        </p:txBody>
      </p:sp>
    </p:spTree>
    <p:extLst>
      <p:ext uri="{BB962C8B-B14F-4D97-AF65-F5344CB8AC3E}">
        <p14:creationId xmlns:p14="http://schemas.microsoft.com/office/powerpoint/2010/main" val="29523249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5B3899E-ED5A-464B-A04B-9A5AFC9B8EFD}" type="datetimeFigureOut">
              <a:rPr lang="en-IN" smtClean="0"/>
              <a:t>01-12-2025</a:t>
            </a:fld>
            <a:endParaRPr lang="en-IN"/>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IN"/>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BF6B1284-145B-49BB-BD9D-57BAEB4689AA}" type="slidenum">
              <a:rPr lang="en-IN" smtClean="0"/>
              <a:t>‹#›</a:t>
            </a:fld>
            <a:endParaRPr lang="en-IN"/>
          </a:p>
        </p:txBody>
      </p:sp>
    </p:spTree>
    <p:extLst>
      <p:ext uri="{BB962C8B-B14F-4D97-AF65-F5344CB8AC3E}">
        <p14:creationId xmlns:p14="http://schemas.microsoft.com/office/powerpoint/2010/main" val="12187104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1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5" Type="http://schemas.openxmlformats.org/officeDocument/2006/relationships/image" Target="../media/image12.jpeg"/><Relationship Id="rId4" Type="http://schemas.openxmlformats.org/officeDocument/2006/relationships/image" Target="../media/image11.jpe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9" name="Rectangle 48">
            <a:extLst>
              <a:ext uri="{FF2B5EF4-FFF2-40B4-BE49-F238E27FC236}">
                <a16:creationId xmlns:a16="http://schemas.microsoft.com/office/drawing/2014/main" id="{29FD90D9-0777-4927-90C9-E837E67730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Parallelogram 50">
            <a:extLst>
              <a:ext uri="{FF2B5EF4-FFF2-40B4-BE49-F238E27FC236}">
                <a16:creationId xmlns:a16="http://schemas.microsoft.com/office/drawing/2014/main" id="{F92D073F-0FE7-41B7-ADCD-5CE16DEEE0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1743" y="4181364"/>
            <a:ext cx="10548514" cy="2177879"/>
          </a:xfrm>
          <a:prstGeom prst="parallelogram">
            <a:avLst>
              <a:gd name="adj" fmla="val 29000"/>
            </a:avLst>
          </a:prstGeom>
          <a:solidFill>
            <a:schemeClr val="tx1">
              <a:alpha val="9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2E99D0A-4CD8-78E3-244C-FCA2B28F1AA3}"/>
              </a:ext>
            </a:extLst>
          </p:cNvPr>
          <p:cNvSpPr>
            <a:spLocks noGrp="1"/>
          </p:cNvSpPr>
          <p:nvPr>
            <p:ph type="ctrTitle"/>
          </p:nvPr>
        </p:nvSpPr>
        <p:spPr>
          <a:xfrm>
            <a:off x="1760376" y="4704967"/>
            <a:ext cx="8380319" cy="765867"/>
          </a:xfrm>
        </p:spPr>
        <p:txBody>
          <a:bodyPr>
            <a:normAutofit/>
          </a:bodyPr>
          <a:lstStyle/>
          <a:p>
            <a:pPr>
              <a:lnSpc>
                <a:spcPct val="90000"/>
              </a:lnSpc>
            </a:pPr>
            <a:r>
              <a:rPr lang="en-US" sz="3700" b="1">
                <a:latin typeface="Arial" pitchFamily="34" charset="0"/>
                <a:ea typeface="Arial" pitchFamily="34" charset="-122"/>
                <a:cs typeface="Arial" pitchFamily="34" charset="-120"/>
              </a:rPr>
              <a:t>46</a:t>
            </a:r>
            <a:r>
              <a:rPr lang="en-US" sz="3700" b="1" baseline="30000">
                <a:latin typeface="Arial" pitchFamily="34" charset="0"/>
                <a:ea typeface="Arial" pitchFamily="34" charset="-122"/>
                <a:cs typeface="Arial" pitchFamily="34" charset="-120"/>
              </a:rPr>
              <a:t>th</a:t>
            </a:r>
            <a:r>
              <a:rPr lang="en-US" sz="3700" b="1">
                <a:latin typeface="Arial" pitchFamily="34" charset="0"/>
                <a:ea typeface="Arial" pitchFamily="34" charset="-122"/>
                <a:cs typeface="Arial" pitchFamily="34" charset="-120"/>
              </a:rPr>
              <a:t> IASP Annual Conference 2025</a:t>
            </a:r>
            <a:endParaRPr lang="en-IN" sz="3700"/>
          </a:p>
        </p:txBody>
      </p:sp>
      <p:sp>
        <p:nvSpPr>
          <p:cNvPr id="3" name="Subtitle 2">
            <a:extLst>
              <a:ext uri="{FF2B5EF4-FFF2-40B4-BE49-F238E27FC236}">
                <a16:creationId xmlns:a16="http://schemas.microsoft.com/office/drawing/2014/main" id="{FFE4640F-6934-BCEC-BC61-E4A60481A074}"/>
              </a:ext>
            </a:extLst>
          </p:cNvPr>
          <p:cNvSpPr>
            <a:spLocks noGrp="1"/>
          </p:cNvSpPr>
          <p:nvPr>
            <p:ph type="subTitle" idx="1"/>
          </p:nvPr>
        </p:nvSpPr>
        <p:spPr>
          <a:xfrm>
            <a:off x="1760376" y="5470832"/>
            <a:ext cx="8380319" cy="390969"/>
          </a:xfrm>
        </p:spPr>
        <p:txBody>
          <a:bodyPr>
            <a:normAutofit/>
          </a:bodyPr>
          <a:lstStyle/>
          <a:p>
            <a:r>
              <a:rPr lang="en-US" sz="1600" dirty="0">
                <a:solidFill>
                  <a:schemeClr val="bg1"/>
                </a:solidFill>
              </a:rPr>
              <a:t>People, Planet, Prosperity: Demographic Drivers of India's Inclusive Growth</a:t>
            </a:r>
            <a:endParaRPr lang="en-IN" sz="1600" dirty="0">
              <a:solidFill>
                <a:schemeClr val="bg1"/>
              </a:solidFill>
            </a:endParaRPr>
          </a:p>
        </p:txBody>
      </p:sp>
      <p:pic>
        <p:nvPicPr>
          <p:cNvPr id="6" name="Picture 5" descr="No photo description available.">
            <a:extLst>
              <a:ext uri="{FF2B5EF4-FFF2-40B4-BE49-F238E27FC236}">
                <a16:creationId xmlns:a16="http://schemas.microsoft.com/office/drawing/2014/main" id="{25D43642-6985-A739-2B80-D8F80FC62B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bwMode="auto">
          <a:xfrm>
            <a:off x="745066" y="612144"/>
            <a:ext cx="3217333" cy="3217333"/>
          </a:xfrm>
          <a:prstGeom prst="rect">
            <a:avLst/>
          </a:prstGeom>
          <a:noFill/>
        </p:spPr>
      </p:pic>
      <p:pic>
        <p:nvPicPr>
          <p:cNvPr id="7" name="Picture 6" descr="Anthropological Survey of India - Wikipedia">
            <a:extLst>
              <a:ext uri="{FF2B5EF4-FFF2-40B4-BE49-F238E27FC236}">
                <a16:creationId xmlns:a16="http://schemas.microsoft.com/office/drawing/2014/main" id="{998B4047-3E81-1534-0449-A5D2E82425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486049" y="637831"/>
            <a:ext cx="3217333" cy="3217333"/>
          </a:xfrm>
          <a:prstGeom prst="rect">
            <a:avLst/>
          </a:prstGeom>
          <a:noFill/>
        </p:spPr>
      </p:pic>
      <p:pic>
        <p:nvPicPr>
          <p:cNvPr id="5" name="Picture 4" descr="A red text on a black background&#10;&#10;AI-generated content may be incorrect.">
            <a:extLst>
              <a:ext uri="{FF2B5EF4-FFF2-40B4-BE49-F238E27FC236}">
                <a16:creationId xmlns:a16="http://schemas.microsoft.com/office/drawing/2014/main" id="{E365D95B-3DD9-0570-41C2-23886F35CE51}"/>
              </a:ext>
            </a:extLst>
          </p:cNvPr>
          <p:cNvPicPr>
            <a:picLocks noChangeAspect="1"/>
          </p:cNvPicPr>
          <p:nvPr/>
        </p:nvPicPr>
        <p:blipFill rotWithShape="1">
          <a:blip r:embed="rId4">
            <a:extLst>
              <a:ext uri="{28A0092B-C50C-407E-A947-70E740481C1C}">
                <a14:useLocalDpi xmlns:a14="http://schemas.microsoft.com/office/drawing/2010/main" val="0"/>
              </a:ext>
            </a:extLst>
          </a:blip>
          <a:srcRect r="76925"/>
          <a:stretch>
            <a:fillRect/>
          </a:stretch>
        </p:blipFill>
        <p:spPr bwMode="auto">
          <a:xfrm>
            <a:off x="8125432" y="1004092"/>
            <a:ext cx="3423101" cy="2484808"/>
          </a:xfrm>
          <a:prstGeom prst="rect">
            <a:avLst/>
          </a:prstGeom>
          <a:noFill/>
          <a:extLst>
            <a:ext uri="{53640926-AAD7-44D8-BBD7-CCE9431645EC}">
              <a14:shadowObscured xmlns:a14="http://schemas.microsoft.com/office/drawing/2010/main"/>
            </a:ext>
          </a:extLst>
        </p:spPr>
      </p:pic>
      <p:sp>
        <p:nvSpPr>
          <p:cNvPr id="15" name="Subtitle 2">
            <a:extLst>
              <a:ext uri="{FF2B5EF4-FFF2-40B4-BE49-F238E27FC236}">
                <a16:creationId xmlns:a16="http://schemas.microsoft.com/office/drawing/2014/main" id="{4382194B-9BC4-1142-8297-559C3ABD59E7}"/>
              </a:ext>
            </a:extLst>
          </p:cNvPr>
          <p:cNvSpPr txBox="1">
            <a:spLocks/>
          </p:cNvSpPr>
          <p:nvPr/>
        </p:nvSpPr>
        <p:spPr>
          <a:xfrm>
            <a:off x="1904555" y="5822719"/>
            <a:ext cx="8380319" cy="390969"/>
          </a:xfrm>
          <a:prstGeom prst="rect">
            <a:avLst/>
          </a:prstGeom>
        </p:spPr>
        <p:txBody>
          <a:bodyPr vert="horz" lIns="91440" tIns="45720" rIns="91440" bIns="45720" rtlCol="0" anchor="t">
            <a:normAutofit/>
          </a:bodyPr>
          <a:lstStyle>
            <a:lvl1pPr marL="0" indent="0" algn="r" defTabSz="457200" rtl="0" eaLnBrk="1" latinLnBrk="0" hangingPunct="1">
              <a:spcBef>
                <a:spcPts val="1000"/>
              </a:spcBef>
              <a:spcAft>
                <a:spcPts val="0"/>
              </a:spcAft>
              <a:buClr>
                <a:schemeClr val="accent1"/>
              </a:buClr>
              <a:buSzPct val="80000"/>
              <a:buFont typeface="Wingdings 3" charset="2"/>
              <a:buNone/>
              <a:defRPr sz="1800" kern="1200">
                <a:solidFill>
                  <a:schemeClr val="tx1">
                    <a:lumMod val="50000"/>
                    <a:lumOff val="50000"/>
                  </a:schemeClr>
                </a:solidFill>
                <a:latin typeface="+mn-lt"/>
                <a:ea typeface="+mn-ea"/>
                <a:cs typeface="+mn-cs"/>
              </a:defRPr>
            </a:lvl1pPr>
            <a:lvl2pPr marL="457200" indent="0" algn="ctr" defTabSz="457200" rtl="0" eaLnBrk="1" latinLnBrk="0" hangingPunct="1">
              <a:spcBef>
                <a:spcPts val="1000"/>
              </a:spcBef>
              <a:spcAft>
                <a:spcPts val="0"/>
              </a:spcAft>
              <a:buClr>
                <a:schemeClr val="accent1"/>
              </a:buClr>
              <a:buSzPct val="80000"/>
              <a:buFont typeface="Wingdings 3"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ts val="1000"/>
              </a:spcBef>
              <a:spcAft>
                <a:spcPts val="0"/>
              </a:spcAft>
              <a:buClr>
                <a:schemeClr val="accent1"/>
              </a:buClr>
              <a:buSzPct val="80000"/>
              <a:buFont typeface="Wingdings 3"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ts val="1000"/>
              </a:spcBef>
              <a:spcAft>
                <a:spcPts val="0"/>
              </a:spcAft>
              <a:buClr>
                <a:schemeClr val="accent1"/>
              </a:buClr>
              <a:buSzPct val="80000"/>
              <a:buFont typeface="Wingdings 3" charset="2"/>
              <a:buNone/>
              <a:defRPr sz="1200" kern="1200">
                <a:solidFill>
                  <a:schemeClr val="tx1">
                    <a:tint val="75000"/>
                  </a:schemeClr>
                </a:solidFill>
                <a:latin typeface="+mn-lt"/>
                <a:ea typeface="+mn-ea"/>
                <a:cs typeface="+mn-cs"/>
              </a:defRPr>
            </a:lvl9pPr>
          </a:lstStyle>
          <a:p>
            <a:r>
              <a:rPr lang="en-US" sz="1600" dirty="0">
                <a:solidFill>
                  <a:schemeClr val="bg1"/>
                </a:solidFill>
              </a:rPr>
              <a:t>Kolkata-27-29 November 2025</a:t>
            </a:r>
            <a:endParaRPr lang="en-IN" sz="1600" dirty="0">
              <a:solidFill>
                <a:schemeClr val="bg1"/>
              </a:solidFill>
            </a:endParaRPr>
          </a:p>
        </p:txBody>
      </p:sp>
    </p:spTree>
    <p:extLst>
      <p:ext uri="{BB962C8B-B14F-4D97-AF65-F5344CB8AC3E}">
        <p14:creationId xmlns:p14="http://schemas.microsoft.com/office/powerpoint/2010/main" val="56360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par>
                                <p:cTn id="11" presetID="10" presetClass="entr" presetSubtype="0" fill="hold" grpId="0" nodeType="withEffect">
                                  <p:stCondLst>
                                    <p:cond delay="1000"/>
                                  </p:stCondLst>
                                  <p:iterate>
                                    <p:tmPct val="10000"/>
                                  </p:iterate>
                                  <p:childTnLst>
                                    <p:set>
                                      <p:cBhvr>
                                        <p:cTn id="12" dur="1" fill="hold">
                                          <p:stCondLst>
                                            <p:cond delay="0"/>
                                          </p:stCondLst>
                                        </p:cTn>
                                        <p:tgtEl>
                                          <p:spTgt spid="15">
                                            <p:txEl>
                                              <p:pRg st="0" end="0"/>
                                            </p:txEl>
                                          </p:spTgt>
                                        </p:tgtEl>
                                        <p:attrNameLst>
                                          <p:attrName>style.visibility</p:attrName>
                                        </p:attrNameLst>
                                      </p:cBhvr>
                                      <p:to>
                                        <p:strVal val="visible"/>
                                      </p:to>
                                    </p:set>
                                    <p:animEffect transition="in" filter="fade">
                                      <p:cBhvr>
                                        <p:cTn id="13" dur="700"/>
                                        <p:tgtEl>
                                          <p:spTgt spid="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1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12603F-539E-FB9F-4183-C5FCC6784B44}"/>
              </a:ext>
            </a:extLst>
          </p:cNvPr>
          <p:cNvSpPr>
            <a:spLocks noGrp="1"/>
          </p:cNvSpPr>
          <p:nvPr>
            <p:ph type="title"/>
          </p:nvPr>
        </p:nvSpPr>
        <p:spPr>
          <a:xfrm>
            <a:off x="476655" y="304800"/>
            <a:ext cx="9316898" cy="1320800"/>
          </a:xfrm>
        </p:spPr>
        <p:txBody>
          <a:bodyPr>
            <a:noAutofit/>
          </a:bodyPr>
          <a:lstStyle/>
          <a:p>
            <a:r>
              <a:rPr lang="en-IN" sz="2800" dirty="0"/>
              <a:t>Awards </a:t>
            </a:r>
            <a:br>
              <a:rPr lang="en-IN" sz="2800" dirty="0"/>
            </a:br>
            <a:r>
              <a:rPr lang="en-IN" sz="2800" dirty="0"/>
              <a:t>KB Pathak Award, K Srinivasan  and Essay Competition</a:t>
            </a:r>
          </a:p>
        </p:txBody>
      </p:sp>
      <p:sp>
        <p:nvSpPr>
          <p:cNvPr id="20" name="Isosceles Triangle 8">
            <a:extLst>
              <a:ext uri="{FF2B5EF4-FFF2-40B4-BE49-F238E27FC236}">
                <a16:creationId xmlns:a16="http://schemas.microsoft.com/office/drawing/2014/main" id="{339B2E5C-7D38-46FD-A927-39796E8F9F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13" name="Picture 12" descr="A person holding a piece of paper&#10;&#10;AI-generated content may be incorrect.">
            <a:extLst>
              <a:ext uri="{FF2B5EF4-FFF2-40B4-BE49-F238E27FC236}">
                <a16:creationId xmlns:a16="http://schemas.microsoft.com/office/drawing/2014/main" id="{BCEFBBCE-BEBC-144F-255B-837DD279FCD1}"/>
              </a:ext>
            </a:extLst>
          </p:cNvPr>
          <p:cNvPicPr>
            <a:picLocks noChangeAspect="1"/>
          </p:cNvPicPr>
          <p:nvPr/>
        </p:nvPicPr>
        <p:blipFill>
          <a:blip r:embed="rId2">
            <a:extLst>
              <a:ext uri="{28A0092B-C50C-407E-A947-70E740481C1C}">
                <a14:useLocalDpi xmlns:a14="http://schemas.microsoft.com/office/drawing/2010/main" val="0"/>
              </a:ext>
            </a:extLst>
          </a:blip>
          <a:srcRect r="6753" b="7"/>
          <a:stretch>
            <a:fillRect/>
          </a:stretch>
        </p:blipFill>
        <p:spPr>
          <a:xfrm>
            <a:off x="671646" y="2158073"/>
            <a:ext cx="2601968" cy="1862468"/>
          </a:xfrm>
          <a:prstGeom prst="rect">
            <a:avLst/>
          </a:prstGeom>
        </p:spPr>
      </p:pic>
      <p:pic>
        <p:nvPicPr>
          <p:cNvPr id="5" name="Content Placeholder 4" descr="A couple of men holding a paper&#10;&#10;AI-generated content may be incorrect.">
            <a:extLst>
              <a:ext uri="{FF2B5EF4-FFF2-40B4-BE49-F238E27FC236}">
                <a16:creationId xmlns:a16="http://schemas.microsoft.com/office/drawing/2014/main" id="{AF285368-762B-76DE-F282-D440960D290F}"/>
              </a:ext>
            </a:extLst>
          </p:cNvPr>
          <p:cNvPicPr>
            <a:picLocks noChangeAspect="1"/>
          </p:cNvPicPr>
          <p:nvPr/>
        </p:nvPicPr>
        <p:blipFill>
          <a:blip r:embed="rId3">
            <a:extLst>
              <a:ext uri="{28A0092B-C50C-407E-A947-70E740481C1C}">
                <a14:useLocalDpi xmlns:a14="http://schemas.microsoft.com/office/drawing/2010/main" val="0"/>
              </a:ext>
            </a:extLst>
          </a:blip>
          <a:srcRect l="4741" r="-5" b="-5"/>
          <a:stretch>
            <a:fillRect/>
          </a:stretch>
        </p:blipFill>
        <p:spPr>
          <a:xfrm>
            <a:off x="3435519" y="2159331"/>
            <a:ext cx="2660172" cy="1864029"/>
          </a:xfrm>
          <a:prstGeom prst="rect">
            <a:avLst/>
          </a:prstGeom>
        </p:spPr>
      </p:pic>
      <p:pic>
        <p:nvPicPr>
          <p:cNvPr id="7" name="Picture 6" descr="A person and person holding a piece of paper&#10;&#10;AI-generated content may be incorrect.">
            <a:extLst>
              <a:ext uri="{FF2B5EF4-FFF2-40B4-BE49-F238E27FC236}">
                <a16:creationId xmlns:a16="http://schemas.microsoft.com/office/drawing/2014/main" id="{B11BCA89-9837-81D9-679F-7054EDE41452}"/>
              </a:ext>
            </a:extLst>
          </p:cNvPr>
          <p:cNvPicPr>
            <a:picLocks noChangeAspect="1"/>
          </p:cNvPicPr>
          <p:nvPr/>
        </p:nvPicPr>
        <p:blipFill>
          <a:blip r:embed="rId4">
            <a:extLst>
              <a:ext uri="{28A0092B-C50C-407E-A947-70E740481C1C}">
                <a14:useLocalDpi xmlns:a14="http://schemas.microsoft.com/office/drawing/2010/main" val="0"/>
              </a:ext>
            </a:extLst>
          </a:blip>
          <a:srcRect l="6242" r="7" b="7"/>
          <a:stretch>
            <a:fillRect/>
          </a:stretch>
        </p:blipFill>
        <p:spPr>
          <a:xfrm>
            <a:off x="671647" y="4177967"/>
            <a:ext cx="2616049" cy="1862468"/>
          </a:xfrm>
          <a:prstGeom prst="rect">
            <a:avLst/>
          </a:prstGeom>
        </p:spPr>
      </p:pic>
      <p:pic>
        <p:nvPicPr>
          <p:cNvPr id="9" name="Picture 8" descr="A person and person holding a certificate&#10;&#10;AI-generated content may be incorrect.">
            <a:extLst>
              <a:ext uri="{FF2B5EF4-FFF2-40B4-BE49-F238E27FC236}">
                <a16:creationId xmlns:a16="http://schemas.microsoft.com/office/drawing/2014/main" id="{CBAC41B9-FF0B-F4C2-F15C-CC7C5920D056}"/>
              </a:ext>
            </a:extLst>
          </p:cNvPr>
          <p:cNvPicPr>
            <a:picLocks noChangeAspect="1"/>
          </p:cNvPicPr>
          <p:nvPr/>
        </p:nvPicPr>
        <p:blipFill>
          <a:blip r:embed="rId5">
            <a:extLst>
              <a:ext uri="{28A0092B-C50C-407E-A947-70E740481C1C}">
                <a14:useLocalDpi xmlns:a14="http://schemas.microsoft.com/office/drawing/2010/main" val="0"/>
              </a:ext>
            </a:extLst>
          </a:blip>
          <a:srcRect l="4554" r="-5" b="-5"/>
          <a:stretch>
            <a:fillRect/>
          </a:stretch>
        </p:blipFill>
        <p:spPr>
          <a:xfrm>
            <a:off x="3435520" y="4181409"/>
            <a:ext cx="2658891" cy="1859490"/>
          </a:xfrm>
          <a:prstGeom prst="rect">
            <a:avLst/>
          </a:prstGeom>
        </p:spPr>
      </p:pic>
      <p:pic>
        <p:nvPicPr>
          <p:cNvPr id="23" name="Content Placeholder 22" descr="A person and person holding a piece of paper&#10;&#10;AI-generated content may be incorrect.">
            <a:extLst>
              <a:ext uri="{FF2B5EF4-FFF2-40B4-BE49-F238E27FC236}">
                <a16:creationId xmlns:a16="http://schemas.microsoft.com/office/drawing/2014/main" id="{463F6804-83E7-BC11-0143-7F213B72F0FD}"/>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326188" y="3118644"/>
            <a:ext cx="2947987" cy="1965324"/>
          </a:xfrm>
        </p:spPr>
      </p:pic>
    </p:spTree>
    <p:extLst>
      <p:ext uri="{BB962C8B-B14F-4D97-AF65-F5344CB8AC3E}">
        <p14:creationId xmlns:p14="http://schemas.microsoft.com/office/powerpoint/2010/main" val="36883926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4B26218A-017D-B183-5F60-60E06B24CB93}"/>
              </a:ext>
            </a:extLst>
          </p:cNvPr>
          <p:cNvPicPr>
            <a:picLocks noChangeAspect="1"/>
          </p:cNvPicPr>
          <p:nvPr/>
        </p:nvPicPr>
        <p:blipFill>
          <a:blip r:embed="rId2">
            <a:extLst>
              <a:ext uri="{28A0092B-C50C-407E-A947-70E740481C1C}">
                <a14:useLocalDpi xmlns:a14="http://schemas.microsoft.com/office/drawing/2010/main" val="0"/>
              </a:ext>
            </a:extLst>
          </a:blip>
          <a:srcRect l="10111" r="16290" b="-2"/>
          <a:stretch>
            <a:fillRect/>
          </a:stretch>
        </p:blipFill>
        <p:spPr>
          <a:xfrm>
            <a:off x="212548" y="-1"/>
            <a:ext cx="4671437" cy="4236855"/>
          </a:xfrm>
          <a:custGeom>
            <a:avLst/>
            <a:gdLst/>
            <a:ahLst/>
            <a:cxnLst/>
            <a:rect l="l" t="t" r="r" b="b"/>
            <a:pathLst>
              <a:path w="4671437" h="4236855">
                <a:moveTo>
                  <a:pt x="630049" y="0"/>
                </a:moveTo>
                <a:lnTo>
                  <a:pt x="4671437" y="0"/>
                </a:lnTo>
                <a:lnTo>
                  <a:pt x="4671437" y="1"/>
                </a:lnTo>
                <a:lnTo>
                  <a:pt x="3814017" y="1"/>
                </a:lnTo>
                <a:lnTo>
                  <a:pt x="3181159" y="4236855"/>
                </a:lnTo>
                <a:lnTo>
                  <a:pt x="0" y="4236855"/>
                </a:lnTo>
                <a:close/>
              </a:path>
            </a:pathLst>
          </a:custGeom>
        </p:spPr>
      </p:pic>
      <p:sp>
        <p:nvSpPr>
          <p:cNvPr id="2" name="Title 1">
            <a:extLst>
              <a:ext uri="{FF2B5EF4-FFF2-40B4-BE49-F238E27FC236}">
                <a16:creationId xmlns:a16="http://schemas.microsoft.com/office/drawing/2014/main" id="{2DA94895-D945-6E8A-A7E5-579BA63119F8}"/>
              </a:ext>
            </a:extLst>
          </p:cNvPr>
          <p:cNvSpPr>
            <a:spLocks noGrp="1"/>
          </p:cNvSpPr>
          <p:nvPr>
            <p:ph type="title"/>
          </p:nvPr>
        </p:nvSpPr>
        <p:spPr>
          <a:xfrm>
            <a:off x="4159225" y="609600"/>
            <a:ext cx="5114776" cy="1320800"/>
          </a:xfrm>
        </p:spPr>
        <p:txBody>
          <a:bodyPr>
            <a:normAutofit/>
          </a:bodyPr>
          <a:lstStyle/>
          <a:p>
            <a:r>
              <a:rPr lang="en-IN" b="1" dirty="0"/>
              <a:t>George Simmons Memorial Lecture</a:t>
            </a:r>
            <a:endParaRPr lang="en-IN" dirty="0"/>
          </a:p>
        </p:txBody>
      </p:sp>
      <p:pic>
        <p:nvPicPr>
          <p:cNvPr id="5" name="Picture 4">
            <a:extLst>
              <a:ext uri="{FF2B5EF4-FFF2-40B4-BE49-F238E27FC236}">
                <a16:creationId xmlns:a16="http://schemas.microsoft.com/office/drawing/2014/main" id="{77BC5526-AF55-607B-01AC-DB8EBA461679}"/>
              </a:ext>
            </a:extLst>
          </p:cNvPr>
          <p:cNvPicPr>
            <a:picLocks noChangeAspect="1"/>
          </p:cNvPicPr>
          <p:nvPr/>
        </p:nvPicPr>
        <p:blipFill>
          <a:blip r:embed="rId3">
            <a:extLst>
              <a:ext uri="{28A0092B-C50C-407E-A947-70E740481C1C}">
                <a14:useLocalDpi xmlns:a14="http://schemas.microsoft.com/office/drawing/2010/main" val="0"/>
              </a:ext>
            </a:extLst>
          </a:blip>
          <a:srcRect r="13615" b="1"/>
          <a:stretch>
            <a:fillRect/>
          </a:stretch>
        </p:blipFill>
        <p:spPr>
          <a:xfrm>
            <a:off x="20" y="4235547"/>
            <a:ext cx="3393882" cy="2622453"/>
          </a:xfrm>
          <a:custGeom>
            <a:avLst/>
            <a:gdLst/>
            <a:ahLst/>
            <a:cxnLst/>
            <a:rect l="l" t="t" r="r" b="b"/>
            <a:pathLst>
              <a:path w="3393902" h="2622453">
                <a:moveTo>
                  <a:pt x="212741" y="0"/>
                </a:moveTo>
                <a:lnTo>
                  <a:pt x="3393902" y="0"/>
                </a:lnTo>
                <a:lnTo>
                  <a:pt x="3002186" y="2622453"/>
                </a:lnTo>
                <a:lnTo>
                  <a:pt x="0" y="2622453"/>
                </a:lnTo>
                <a:lnTo>
                  <a:pt x="0" y="1430607"/>
                </a:lnTo>
                <a:close/>
              </a:path>
            </a:pathLst>
          </a:custGeom>
        </p:spPr>
      </p:pic>
      <p:sp>
        <p:nvSpPr>
          <p:cNvPr id="19" name="Isosceles Triangle 30">
            <a:extLst>
              <a:ext uri="{FF2B5EF4-FFF2-40B4-BE49-F238E27FC236}">
                <a16:creationId xmlns:a16="http://schemas.microsoft.com/office/drawing/2014/main" id="{B09A8B04-373D-40BD-9442-2D3540D3CFF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21" name="Straight Connector 20">
            <a:extLst>
              <a:ext uri="{FF2B5EF4-FFF2-40B4-BE49-F238E27FC236}">
                <a16:creationId xmlns:a16="http://schemas.microsoft.com/office/drawing/2014/main" id="{B5028193-7250-4674-AA37-E9040429AE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12887" y="4236854"/>
            <a:ext cx="326396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9AA39C8-0C11-70B2-F649-93EEA10EF0B9}"/>
              </a:ext>
            </a:extLst>
          </p:cNvPr>
          <p:cNvSpPr>
            <a:spLocks noGrp="1"/>
          </p:cNvSpPr>
          <p:nvPr>
            <p:ph idx="1"/>
          </p:nvPr>
        </p:nvSpPr>
        <p:spPr>
          <a:xfrm>
            <a:off x="4159225" y="2160589"/>
            <a:ext cx="5114776" cy="3880773"/>
          </a:xfrm>
        </p:spPr>
        <p:txBody>
          <a:bodyPr>
            <a:normAutofit/>
          </a:bodyPr>
          <a:lstStyle/>
          <a:p>
            <a:pPr marL="0" indent="0">
              <a:buNone/>
            </a:pPr>
            <a:r>
              <a:rPr lang="en-IN" b="1" dirty="0"/>
              <a:t>Speaker:</a:t>
            </a:r>
            <a:r>
              <a:rPr lang="en-IN" dirty="0"/>
              <a:t> Dr. Niranjan </a:t>
            </a:r>
            <a:r>
              <a:rPr lang="en-IN" dirty="0" err="1"/>
              <a:t>Saggurti</a:t>
            </a:r>
            <a:br>
              <a:rPr lang="en-IN" dirty="0"/>
            </a:br>
            <a:endParaRPr lang="en-IN" dirty="0"/>
          </a:p>
          <a:p>
            <a:pPr marL="0" indent="0">
              <a:buNone/>
            </a:pPr>
            <a:r>
              <a:rPr lang="en-IN" b="1" dirty="0"/>
              <a:t>Key Points:</a:t>
            </a:r>
            <a:endParaRPr lang="en-IN" dirty="0"/>
          </a:p>
          <a:p>
            <a:pPr lvl="0"/>
            <a:r>
              <a:rPr lang="en-IN" dirty="0"/>
              <a:t>Linking social determinants with reproductive and adolescent health</a:t>
            </a:r>
          </a:p>
          <a:p>
            <a:pPr lvl="0"/>
            <a:r>
              <a:rPr lang="en-IN" dirty="0"/>
              <a:t>New methodological challenges in population-based studies</a:t>
            </a:r>
          </a:p>
          <a:p>
            <a:endParaRPr lang="en-IN" dirty="0"/>
          </a:p>
        </p:txBody>
      </p:sp>
    </p:spTree>
    <p:extLst>
      <p:ext uri="{BB962C8B-B14F-4D97-AF65-F5344CB8AC3E}">
        <p14:creationId xmlns:p14="http://schemas.microsoft.com/office/powerpoint/2010/main" val="19144163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D72839-56D1-26E3-DE68-294565340196}"/>
              </a:ext>
            </a:extLst>
          </p:cNvPr>
          <p:cNvSpPr>
            <a:spLocks noGrp="1"/>
          </p:cNvSpPr>
          <p:nvPr>
            <p:ph type="title"/>
          </p:nvPr>
        </p:nvSpPr>
        <p:spPr>
          <a:xfrm>
            <a:off x="568867" y="291009"/>
            <a:ext cx="8596668" cy="1320800"/>
          </a:xfrm>
        </p:spPr>
        <p:txBody>
          <a:bodyPr/>
          <a:lstStyle/>
          <a:p>
            <a:r>
              <a:rPr lang="en-IN" dirty="0"/>
              <a:t>Felicitation of Senior Demographers</a:t>
            </a:r>
          </a:p>
        </p:txBody>
      </p:sp>
      <p:pic>
        <p:nvPicPr>
          <p:cNvPr id="7" name="Picture 6">
            <a:extLst>
              <a:ext uri="{FF2B5EF4-FFF2-40B4-BE49-F238E27FC236}">
                <a16:creationId xmlns:a16="http://schemas.microsoft.com/office/drawing/2014/main" id="{2EFD957E-8F97-7553-0891-9429C4F1C3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32237" y="3993816"/>
            <a:ext cx="3859763" cy="2573175"/>
          </a:xfrm>
          <a:prstGeom prst="rect">
            <a:avLst/>
          </a:prstGeom>
        </p:spPr>
      </p:pic>
      <p:pic>
        <p:nvPicPr>
          <p:cNvPr id="9" name="Picture 8">
            <a:extLst>
              <a:ext uri="{FF2B5EF4-FFF2-40B4-BE49-F238E27FC236}">
                <a16:creationId xmlns:a16="http://schemas.microsoft.com/office/drawing/2014/main" id="{0E20F00B-7718-89C8-2257-302007AA43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8227" y="3752091"/>
            <a:ext cx="3859764" cy="2573176"/>
          </a:xfrm>
          <a:prstGeom prst="rect">
            <a:avLst/>
          </a:prstGeom>
        </p:spPr>
      </p:pic>
      <p:pic>
        <p:nvPicPr>
          <p:cNvPr id="11" name="Picture 10">
            <a:extLst>
              <a:ext uri="{FF2B5EF4-FFF2-40B4-BE49-F238E27FC236}">
                <a16:creationId xmlns:a16="http://schemas.microsoft.com/office/drawing/2014/main" id="{0284CFDF-605F-D8D2-5290-612E8467C1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9495" y="3993817"/>
            <a:ext cx="3721768" cy="2481178"/>
          </a:xfrm>
          <a:prstGeom prst="rect">
            <a:avLst/>
          </a:prstGeom>
        </p:spPr>
      </p:pic>
      <p:pic>
        <p:nvPicPr>
          <p:cNvPr id="13" name="Picture 12">
            <a:extLst>
              <a:ext uri="{FF2B5EF4-FFF2-40B4-BE49-F238E27FC236}">
                <a16:creationId xmlns:a16="http://schemas.microsoft.com/office/drawing/2014/main" id="{9710A469-7097-077C-78A4-BA2342939F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5772" y="1310804"/>
            <a:ext cx="3859763" cy="2573175"/>
          </a:xfrm>
          <a:prstGeom prst="rect">
            <a:avLst/>
          </a:prstGeom>
        </p:spPr>
      </p:pic>
      <p:pic>
        <p:nvPicPr>
          <p:cNvPr id="15" name="Picture 14">
            <a:extLst>
              <a:ext uri="{FF2B5EF4-FFF2-40B4-BE49-F238E27FC236}">
                <a16:creationId xmlns:a16="http://schemas.microsoft.com/office/drawing/2014/main" id="{A7E7EEFC-5EC9-E1D8-138B-EC1688C56D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581" y="1270000"/>
            <a:ext cx="3549410" cy="2366273"/>
          </a:xfrm>
          <a:prstGeom prst="rect">
            <a:avLst/>
          </a:prstGeom>
        </p:spPr>
      </p:pic>
    </p:spTree>
    <p:extLst>
      <p:ext uri="{BB962C8B-B14F-4D97-AF65-F5344CB8AC3E}">
        <p14:creationId xmlns:p14="http://schemas.microsoft.com/office/powerpoint/2010/main" val="39708452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0C2A8CEB-6C37-426B-81F9-CC8BDBBBF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Content Placeholder 26" descr="A group of girls dancing on a stage&#10;&#10;AI-generated content may be incorrect.">
            <a:extLst>
              <a:ext uri="{FF2B5EF4-FFF2-40B4-BE49-F238E27FC236}">
                <a16:creationId xmlns:a16="http://schemas.microsoft.com/office/drawing/2014/main" id="{683A9E87-C719-9F82-7860-9289A0D0B19C}"/>
              </a:ext>
            </a:extLst>
          </p:cNvPr>
          <p:cNvPicPr>
            <a:picLocks noChangeAspect="1"/>
          </p:cNvPicPr>
          <p:nvPr/>
        </p:nvPicPr>
        <p:blipFill>
          <a:blip r:embed="rId2">
            <a:extLst>
              <a:ext uri="{28A0092B-C50C-407E-A947-70E740481C1C}">
                <a14:useLocalDpi xmlns:a14="http://schemas.microsoft.com/office/drawing/2010/main" val="0"/>
              </a:ext>
            </a:extLst>
          </a:blip>
          <a:srcRect l="14139" r="12888" b="-1"/>
          <a:stretch>
            <a:fillRect/>
          </a:stretch>
        </p:blipFill>
        <p:spPr>
          <a:xfrm>
            <a:off x="20" y="10"/>
            <a:ext cx="7497313" cy="6857990"/>
          </a:xfrm>
          <a:prstGeom prst="rect">
            <a:avLst/>
          </a:prstGeom>
        </p:spPr>
      </p:pic>
      <p:sp>
        <p:nvSpPr>
          <p:cNvPr id="36" name="Freeform: Shape 35">
            <a:extLst>
              <a:ext uri="{FF2B5EF4-FFF2-40B4-BE49-F238E27FC236}">
                <a16:creationId xmlns:a16="http://schemas.microsoft.com/office/drawing/2014/main" id="{F3A2F260-D080-447B-9A2D-11973C05D9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1250779"/>
            <a:ext cx="6067887" cy="4515399"/>
          </a:xfrm>
          <a:custGeom>
            <a:avLst/>
            <a:gdLst>
              <a:gd name="connsiteX0" fmla="*/ 0 w 6067887"/>
              <a:gd name="connsiteY0" fmla="*/ 0 h 4515399"/>
              <a:gd name="connsiteX1" fmla="*/ 6067887 w 6067887"/>
              <a:gd name="connsiteY1" fmla="*/ 0 h 4515399"/>
              <a:gd name="connsiteX2" fmla="*/ 4705907 w 6067887"/>
              <a:gd name="connsiteY2" fmla="*/ 4515399 h 4515399"/>
              <a:gd name="connsiteX3" fmla="*/ 0 w 6067887"/>
              <a:gd name="connsiteY3" fmla="*/ 4515399 h 4515399"/>
            </a:gdLst>
            <a:ahLst/>
            <a:cxnLst>
              <a:cxn ang="0">
                <a:pos x="connsiteX0" y="connsiteY0"/>
              </a:cxn>
              <a:cxn ang="0">
                <a:pos x="connsiteX1" y="connsiteY1"/>
              </a:cxn>
              <a:cxn ang="0">
                <a:pos x="connsiteX2" y="connsiteY2"/>
              </a:cxn>
              <a:cxn ang="0">
                <a:pos x="connsiteX3" y="connsiteY3"/>
              </a:cxn>
            </a:cxnLst>
            <a:rect l="l" t="t" r="r" b="b"/>
            <a:pathLst>
              <a:path w="6067887" h="4515399">
                <a:moveTo>
                  <a:pt x="0" y="0"/>
                </a:moveTo>
                <a:lnTo>
                  <a:pt x="6067887" y="0"/>
                </a:lnTo>
                <a:lnTo>
                  <a:pt x="4705907" y="4515399"/>
                </a:lnTo>
                <a:lnTo>
                  <a:pt x="0" y="4515399"/>
                </a:lnTo>
                <a:close/>
              </a:path>
            </a:pathLst>
          </a:cu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F91C6F26-F315-D07E-28C1-EA6F3A044C18}"/>
              </a:ext>
            </a:extLst>
          </p:cNvPr>
          <p:cNvSpPr>
            <a:spLocks noGrp="1"/>
          </p:cNvSpPr>
          <p:nvPr>
            <p:ph type="title"/>
          </p:nvPr>
        </p:nvSpPr>
        <p:spPr>
          <a:xfrm>
            <a:off x="573206" y="1711250"/>
            <a:ext cx="4817660" cy="977359"/>
          </a:xfrm>
        </p:spPr>
        <p:txBody>
          <a:bodyPr>
            <a:normAutofit/>
          </a:bodyPr>
          <a:lstStyle/>
          <a:p>
            <a:r>
              <a:rPr lang="en-IN" sz="3200"/>
              <a:t>Cultural Program</a:t>
            </a:r>
          </a:p>
        </p:txBody>
      </p:sp>
      <p:pic>
        <p:nvPicPr>
          <p:cNvPr id="11" name="Picture 10" descr="Two women dancing on a stage&#10;&#10;AI-generated content may be incorrect.">
            <a:extLst>
              <a:ext uri="{FF2B5EF4-FFF2-40B4-BE49-F238E27FC236}">
                <a16:creationId xmlns:a16="http://schemas.microsoft.com/office/drawing/2014/main" id="{8AA0F138-4353-A601-6FBF-49B3495E64AE}"/>
              </a:ext>
            </a:extLst>
          </p:cNvPr>
          <p:cNvPicPr>
            <a:picLocks noChangeAspect="1"/>
          </p:cNvPicPr>
          <p:nvPr/>
        </p:nvPicPr>
        <p:blipFill>
          <a:blip r:embed="rId3">
            <a:extLst>
              <a:ext uri="{28A0092B-C50C-407E-A947-70E740481C1C}">
                <a14:useLocalDpi xmlns:a14="http://schemas.microsoft.com/office/drawing/2010/main" val="0"/>
              </a:ext>
            </a:extLst>
          </a:blip>
          <a:srcRect t="23909" r="3" b="3145"/>
          <a:stretch>
            <a:fillRect/>
          </a:stretch>
        </p:blipFill>
        <p:spPr>
          <a:xfrm>
            <a:off x="7497330" y="10"/>
            <a:ext cx="4694666" cy="2285990"/>
          </a:xfrm>
          <a:prstGeom prst="rect">
            <a:avLst/>
          </a:prstGeom>
        </p:spPr>
      </p:pic>
      <p:pic>
        <p:nvPicPr>
          <p:cNvPr id="16" name="Content Placeholder 15" descr="A group of women dancing on a stage&#10;&#10;AI-generated content may be incorrect.">
            <a:extLst>
              <a:ext uri="{FF2B5EF4-FFF2-40B4-BE49-F238E27FC236}">
                <a16:creationId xmlns:a16="http://schemas.microsoft.com/office/drawing/2014/main" id="{0356A215-5970-5E54-8FF9-A72E29F9AEBD}"/>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38267" y="2879724"/>
            <a:ext cx="6067887" cy="4045259"/>
          </a:xfrm>
        </p:spPr>
      </p:pic>
      <p:pic>
        <p:nvPicPr>
          <p:cNvPr id="13" name="Picture 12" descr="Two women in traditional indian attire dancing on a stage&#10;&#10;AI-generated content may be incorrect.">
            <a:extLst>
              <a:ext uri="{FF2B5EF4-FFF2-40B4-BE49-F238E27FC236}">
                <a16:creationId xmlns:a16="http://schemas.microsoft.com/office/drawing/2014/main" id="{8B19ED35-195D-4EC7-91C3-08C52383C4BE}"/>
              </a:ext>
            </a:extLst>
          </p:cNvPr>
          <p:cNvPicPr>
            <a:picLocks noChangeAspect="1"/>
          </p:cNvPicPr>
          <p:nvPr/>
        </p:nvPicPr>
        <p:blipFill>
          <a:blip r:embed="rId5">
            <a:extLst>
              <a:ext uri="{28A0092B-C50C-407E-A947-70E740481C1C}">
                <a14:useLocalDpi xmlns:a14="http://schemas.microsoft.com/office/drawing/2010/main" val="0"/>
              </a:ext>
            </a:extLst>
          </a:blip>
          <a:srcRect t="27050" r="3" b="3"/>
          <a:stretch>
            <a:fillRect/>
          </a:stretch>
        </p:blipFill>
        <p:spPr>
          <a:xfrm>
            <a:off x="7497335" y="2365478"/>
            <a:ext cx="4694665" cy="2286000"/>
          </a:xfrm>
          <a:prstGeom prst="rect">
            <a:avLst/>
          </a:prstGeom>
        </p:spPr>
      </p:pic>
      <p:pic>
        <p:nvPicPr>
          <p:cNvPr id="9" name="Content Placeholder 40" descr="A group of women in traditional clothing on stage&#10;&#10;AI-generated content may be incorrect.">
            <a:extLst>
              <a:ext uri="{FF2B5EF4-FFF2-40B4-BE49-F238E27FC236}">
                <a16:creationId xmlns:a16="http://schemas.microsoft.com/office/drawing/2014/main" id="{C5430D2F-F163-35A9-E0AC-86FAA2F75BF4}"/>
              </a:ext>
            </a:extLst>
          </p:cNvPr>
          <p:cNvPicPr>
            <a:picLocks noChangeAspect="1"/>
          </p:cNvPicPr>
          <p:nvPr/>
        </p:nvPicPr>
        <p:blipFill>
          <a:blip r:embed="rId6">
            <a:extLst>
              <a:ext uri="{28A0092B-C50C-407E-A947-70E740481C1C}">
                <a14:useLocalDpi xmlns:a14="http://schemas.microsoft.com/office/drawing/2010/main" val="0"/>
              </a:ext>
            </a:extLst>
          </a:blip>
          <a:srcRect t="26992" r="-2" b="-2"/>
          <a:stretch>
            <a:fillRect/>
          </a:stretch>
        </p:blipFill>
        <p:spPr>
          <a:xfrm>
            <a:off x="7501128" y="4730956"/>
            <a:ext cx="4690872" cy="2286000"/>
          </a:xfrm>
          <a:prstGeom prst="rect">
            <a:avLst/>
          </a:prstGeom>
        </p:spPr>
      </p:pic>
    </p:spTree>
    <p:extLst>
      <p:ext uri="{BB962C8B-B14F-4D97-AF65-F5344CB8AC3E}">
        <p14:creationId xmlns:p14="http://schemas.microsoft.com/office/powerpoint/2010/main" val="2390444493"/>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7" name="Straight Connector 16">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9"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0"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1" name="Isosceles Triangle 20">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2"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3"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4"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5" name="Isosceles Triangle 24">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6" name="Isosceles Triangle 25">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useBgFill="1">
        <p:nvSpPr>
          <p:cNvPr id="28" name="Rectangle 27">
            <a:extLst>
              <a:ext uri="{FF2B5EF4-FFF2-40B4-BE49-F238E27FC236}">
                <a16:creationId xmlns:a16="http://schemas.microsoft.com/office/drawing/2014/main" id="{015E3E78-BF51-4607-86CE-A0299B88F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9087A6E-FA56-5AE4-7701-A774F96FC583}"/>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14167" r="15150" b="-1"/>
          <a:stretch>
            <a:fillRect/>
          </a:stretch>
        </p:blipFill>
        <p:spPr>
          <a:xfrm>
            <a:off x="20" y="10"/>
            <a:ext cx="7259971" cy="6856105"/>
          </a:xfrm>
          <a:custGeom>
            <a:avLst/>
            <a:gdLst/>
            <a:ahLst/>
            <a:cxnLst/>
            <a:rect l="l" t="t" r="r" b="b"/>
            <a:pathLst>
              <a:path w="7259991" h="6856115">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sp>
        <p:nvSpPr>
          <p:cNvPr id="2" name="Title 1">
            <a:extLst>
              <a:ext uri="{FF2B5EF4-FFF2-40B4-BE49-F238E27FC236}">
                <a16:creationId xmlns:a16="http://schemas.microsoft.com/office/drawing/2014/main" id="{2F5DFA01-FF7B-8D3E-1B2C-8C8A36C298CE}"/>
              </a:ext>
            </a:extLst>
          </p:cNvPr>
          <p:cNvSpPr>
            <a:spLocks noGrp="1"/>
          </p:cNvSpPr>
          <p:nvPr>
            <p:ph type="title"/>
          </p:nvPr>
        </p:nvSpPr>
        <p:spPr>
          <a:xfrm>
            <a:off x="467724" y="2404534"/>
            <a:ext cx="5669280" cy="1646302"/>
          </a:xfrm>
        </p:spPr>
        <p:txBody>
          <a:bodyPr vert="horz" lIns="91440" tIns="45720" rIns="91440" bIns="45720" rtlCol="0" anchor="b">
            <a:normAutofit/>
          </a:bodyPr>
          <a:lstStyle/>
          <a:p>
            <a:pPr algn="r"/>
            <a:r>
              <a:rPr lang="en-US" sz="5400">
                <a:solidFill>
                  <a:srgbClr val="FFFFFF"/>
                </a:solidFill>
              </a:rPr>
              <a:t>Day 2</a:t>
            </a:r>
          </a:p>
        </p:txBody>
      </p:sp>
      <p:pic>
        <p:nvPicPr>
          <p:cNvPr id="5" name="Content Placeholder 4">
            <a:extLst>
              <a:ext uri="{FF2B5EF4-FFF2-40B4-BE49-F238E27FC236}">
                <a16:creationId xmlns:a16="http://schemas.microsoft.com/office/drawing/2014/main" id="{1CA8F0B9-D5A5-1B97-2571-AA87AE42BC4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6973" r="-2" b="38708"/>
          <a:stretch>
            <a:fillRect/>
          </a:stretch>
        </p:blipFill>
        <p:spPr>
          <a:xfrm>
            <a:off x="5883879"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30" name="Isosceles Triangle 29">
            <a:extLst>
              <a:ext uri="{FF2B5EF4-FFF2-40B4-BE49-F238E27FC236}">
                <a16:creationId xmlns:a16="http://schemas.microsoft.com/office/drawing/2014/main" id="{AFCFD6D8-B11A-4FF8-AA6D-F63F472A2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11" name="Picture 10" descr="A person and person sitting in a theater&#10;&#10;AI-generated content may be incorrect.">
            <a:extLst>
              <a:ext uri="{FF2B5EF4-FFF2-40B4-BE49-F238E27FC236}">
                <a16:creationId xmlns:a16="http://schemas.microsoft.com/office/drawing/2014/main" id="{501820D7-ED2F-FF33-3332-EA912EAAFAB2}"/>
              </a:ext>
            </a:extLst>
          </p:cNvPr>
          <p:cNvPicPr>
            <a:picLocks noChangeAspect="1"/>
          </p:cNvPicPr>
          <p:nvPr/>
        </p:nvPicPr>
        <p:blipFill>
          <a:blip r:embed="rId4">
            <a:extLst>
              <a:ext uri="{28A0092B-C50C-407E-A947-70E740481C1C}">
                <a14:useLocalDpi xmlns:a14="http://schemas.microsoft.com/office/drawing/2010/main" val="0"/>
              </a:ext>
            </a:extLst>
          </a:blip>
          <a:srcRect t="2696" r="2" b="35977"/>
          <a:stretch>
            <a:fillRect/>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9" name="Picture 8">
            <a:extLst>
              <a:ext uri="{FF2B5EF4-FFF2-40B4-BE49-F238E27FC236}">
                <a16:creationId xmlns:a16="http://schemas.microsoft.com/office/drawing/2014/main" id="{554A7905-3E07-EA3A-8397-E83B8EB681D8}"/>
              </a:ext>
            </a:extLst>
          </p:cNvPr>
          <p:cNvPicPr>
            <a:picLocks noChangeAspect="1"/>
          </p:cNvPicPr>
          <p:nvPr/>
        </p:nvPicPr>
        <p:blipFill>
          <a:blip r:embed="rId5">
            <a:extLst>
              <a:ext uri="{28A0092B-C50C-407E-A947-70E740481C1C}">
                <a14:useLocalDpi xmlns:a14="http://schemas.microsoft.com/office/drawing/2010/main" val="0"/>
              </a:ext>
            </a:extLst>
          </a:blip>
          <a:srcRect t="9611" r="-1" b="38818"/>
          <a:stretch>
            <a:fillRect/>
          </a:stretch>
        </p:blipFill>
        <p:spPr>
          <a:xfrm>
            <a:off x="5551112"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32" name="Rectangle 29">
            <a:extLst>
              <a:ext uri="{FF2B5EF4-FFF2-40B4-BE49-F238E27FC236}">
                <a16:creationId xmlns:a16="http://schemas.microsoft.com/office/drawing/2014/main" id="{99CDFA5B-0593-4946-8B2B-61B888895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4" name="Isosceles Triangle 33">
            <a:extLst>
              <a:ext uri="{FF2B5EF4-FFF2-40B4-BE49-F238E27FC236}">
                <a16:creationId xmlns:a16="http://schemas.microsoft.com/office/drawing/2014/main" id="{5BC01963-BAEA-42F8-A0A1-D5323FDF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36" name="Straight Connector 35">
            <a:extLst>
              <a:ext uri="{FF2B5EF4-FFF2-40B4-BE49-F238E27FC236}">
                <a16:creationId xmlns:a16="http://schemas.microsoft.com/office/drawing/2014/main" id="{EB60E152-277A-4689-827B-214A55B3D5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1993689F-A4B8-43C0-ADED-5E8C083DCA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40" name="Rectangle 23">
            <a:extLst>
              <a:ext uri="{FF2B5EF4-FFF2-40B4-BE49-F238E27FC236}">
                <a16:creationId xmlns:a16="http://schemas.microsoft.com/office/drawing/2014/main" id="{9A55474B-4D9C-4A4D-AC41-524963CDB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3813401624"/>
      </p:ext>
    </p:extLst>
  </p:cSld>
  <p:clrMapOvr>
    <a:overrideClrMapping bg1="dk1" tx1="lt1" bg2="dk2" tx2="lt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FA09-60B2-0AB6-665B-F5BE065AE45E}"/>
              </a:ext>
            </a:extLst>
          </p:cNvPr>
          <p:cNvSpPr>
            <a:spLocks noGrp="1"/>
          </p:cNvSpPr>
          <p:nvPr>
            <p:ph type="title"/>
          </p:nvPr>
        </p:nvSpPr>
        <p:spPr>
          <a:xfrm>
            <a:off x="677334" y="609600"/>
            <a:ext cx="8596667" cy="1320800"/>
          </a:xfrm>
        </p:spPr>
        <p:txBody>
          <a:bodyPr>
            <a:normAutofit/>
          </a:bodyPr>
          <a:lstStyle/>
          <a:p>
            <a:pPr>
              <a:lnSpc>
                <a:spcPct val="90000"/>
              </a:lnSpc>
            </a:pPr>
            <a:r>
              <a:rPr lang="en-IN" sz="2800" dirty="0"/>
              <a:t>Day 2-</a:t>
            </a:r>
            <a:r>
              <a:rPr lang="en-IN" sz="2800" b="1" dirty="0"/>
              <a:t>PANEL DISCUSSION: Geo-Spatial Vulnerabilities of Persons with Disabilities</a:t>
            </a:r>
            <a:br>
              <a:rPr lang="en-IN" sz="2800" dirty="0"/>
            </a:br>
            <a:endParaRPr lang="en-IN" sz="2800" dirty="0"/>
          </a:p>
        </p:txBody>
      </p:sp>
      <p:pic>
        <p:nvPicPr>
          <p:cNvPr id="7" name="Picture 6">
            <a:extLst>
              <a:ext uri="{FF2B5EF4-FFF2-40B4-BE49-F238E27FC236}">
                <a16:creationId xmlns:a16="http://schemas.microsoft.com/office/drawing/2014/main" id="{424FE6FE-0016-F884-DF39-7C5DC0A5B799}"/>
              </a:ext>
            </a:extLst>
          </p:cNvPr>
          <p:cNvPicPr>
            <a:picLocks noChangeAspect="1"/>
          </p:cNvPicPr>
          <p:nvPr/>
        </p:nvPicPr>
        <p:blipFill>
          <a:blip r:embed="rId2">
            <a:extLst>
              <a:ext uri="{28A0092B-C50C-407E-A947-70E740481C1C}">
                <a14:useLocalDpi xmlns:a14="http://schemas.microsoft.com/office/drawing/2010/main" val="0"/>
              </a:ext>
            </a:extLst>
          </a:blip>
          <a:srcRect l="1751" r="1" b="1"/>
          <a:stretch>
            <a:fillRect/>
          </a:stretch>
        </p:blipFill>
        <p:spPr>
          <a:xfrm rot="16200000">
            <a:off x="53702" y="2780424"/>
            <a:ext cx="3882362" cy="2637660"/>
          </a:xfrm>
          <a:prstGeom prst="rect">
            <a:avLst/>
          </a:prstGeom>
        </p:spPr>
      </p:pic>
      <p:pic>
        <p:nvPicPr>
          <p:cNvPr id="9" name="Picture 8" descr="A person standing at a podium with a microphone&#10;&#10;AI-generated content may be incorrect.">
            <a:extLst>
              <a:ext uri="{FF2B5EF4-FFF2-40B4-BE49-F238E27FC236}">
                <a16:creationId xmlns:a16="http://schemas.microsoft.com/office/drawing/2014/main" id="{CD9EF376-EDE4-EDC4-9F8C-8F4E0A9E1BC8}"/>
              </a:ext>
            </a:extLst>
          </p:cNvPr>
          <p:cNvPicPr>
            <a:picLocks noChangeAspect="1"/>
          </p:cNvPicPr>
          <p:nvPr/>
        </p:nvPicPr>
        <p:blipFill>
          <a:blip r:embed="rId3">
            <a:extLst>
              <a:ext uri="{28A0092B-C50C-407E-A947-70E740481C1C}">
                <a14:useLocalDpi xmlns:a14="http://schemas.microsoft.com/office/drawing/2010/main" val="0"/>
              </a:ext>
            </a:extLst>
          </a:blip>
          <a:srcRect r="5803" b="-5"/>
          <a:stretch>
            <a:fillRect/>
          </a:stretch>
        </p:blipFill>
        <p:spPr>
          <a:xfrm>
            <a:off x="3479643" y="2159331"/>
            <a:ext cx="2616049" cy="1853870"/>
          </a:xfrm>
          <a:prstGeom prst="rect">
            <a:avLst/>
          </a:prstGeom>
        </p:spPr>
      </p:pic>
      <p:sp>
        <p:nvSpPr>
          <p:cNvPr id="14" name="Isosceles Triangle 8">
            <a:extLst>
              <a:ext uri="{FF2B5EF4-FFF2-40B4-BE49-F238E27FC236}">
                <a16:creationId xmlns:a16="http://schemas.microsoft.com/office/drawing/2014/main" id="{EDEA1E2F-218D-4172-856B-74C87C895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5" name="Picture 4" descr="A person standing at a podium&#10;&#10;AI-generated content may be incorrect.">
            <a:extLst>
              <a:ext uri="{FF2B5EF4-FFF2-40B4-BE49-F238E27FC236}">
                <a16:creationId xmlns:a16="http://schemas.microsoft.com/office/drawing/2014/main" id="{8A510024-A449-F001-F568-418BCB728B68}"/>
              </a:ext>
            </a:extLst>
          </p:cNvPr>
          <p:cNvPicPr>
            <a:picLocks noChangeAspect="1"/>
          </p:cNvPicPr>
          <p:nvPr/>
        </p:nvPicPr>
        <p:blipFill>
          <a:blip r:embed="rId4">
            <a:extLst>
              <a:ext uri="{28A0092B-C50C-407E-A947-70E740481C1C}">
                <a14:useLocalDpi xmlns:a14="http://schemas.microsoft.com/office/drawing/2010/main" val="0"/>
              </a:ext>
            </a:extLst>
          </a:blip>
          <a:srcRect l="32254" r="20257" b="1"/>
          <a:stretch>
            <a:fillRect/>
          </a:stretch>
        </p:blipFill>
        <p:spPr>
          <a:xfrm rot="16200000">
            <a:off x="3855781" y="3802269"/>
            <a:ext cx="1861210" cy="2616049"/>
          </a:xfrm>
          <a:prstGeom prst="rect">
            <a:avLst/>
          </a:prstGeom>
        </p:spPr>
      </p:pic>
      <p:sp>
        <p:nvSpPr>
          <p:cNvPr id="3" name="Content Placeholder 2">
            <a:extLst>
              <a:ext uri="{FF2B5EF4-FFF2-40B4-BE49-F238E27FC236}">
                <a16:creationId xmlns:a16="http://schemas.microsoft.com/office/drawing/2014/main" id="{3413432B-2062-45E4-1D60-9AD1B6F1472A}"/>
              </a:ext>
            </a:extLst>
          </p:cNvPr>
          <p:cNvSpPr>
            <a:spLocks noGrp="1"/>
          </p:cNvSpPr>
          <p:nvPr>
            <p:ph idx="1"/>
          </p:nvPr>
        </p:nvSpPr>
        <p:spPr>
          <a:xfrm>
            <a:off x="6325880" y="2160589"/>
            <a:ext cx="2948121" cy="3880773"/>
          </a:xfrm>
        </p:spPr>
        <p:txBody>
          <a:bodyPr>
            <a:normAutofit/>
          </a:bodyPr>
          <a:lstStyle/>
          <a:p>
            <a:pPr marL="0" indent="0">
              <a:lnSpc>
                <a:spcPct val="90000"/>
              </a:lnSpc>
              <a:buNone/>
            </a:pPr>
            <a:r>
              <a:rPr lang="en-IN" b="1" dirty="0"/>
              <a:t>Chair:</a:t>
            </a:r>
            <a:r>
              <a:rPr lang="en-IN" dirty="0"/>
              <a:t> Prof. S.K. Singh</a:t>
            </a:r>
            <a:br>
              <a:rPr lang="en-IN" dirty="0"/>
            </a:br>
            <a:r>
              <a:rPr lang="en-IN" b="1" dirty="0"/>
              <a:t>Speakers:</a:t>
            </a:r>
            <a:r>
              <a:rPr lang="en-IN" dirty="0"/>
              <a:t> SC Rai, A.K.M. </a:t>
            </a:r>
            <a:r>
              <a:rPr lang="en-IN" dirty="0" err="1"/>
              <a:t>Anwaruzzaman</a:t>
            </a:r>
            <a:r>
              <a:rPr lang="en-IN" dirty="0"/>
              <a:t>, Upali Roy Mukherjee, Prabhat Kumar, R.M. Singh</a:t>
            </a:r>
            <a:endParaRPr lang="en-IN"/>
          </a:p>
          <a:p>
            <a:pPr marL="0" indent="0">
              <a:lnSpc>
                <a:spcPct val="90000"/>
              </a:lnSpc>
              <a:buNone/>
            </a:pPr>
            <a:r>
              <a:rPr lang="en-IN" b="1" dirty="0"/>
              <a:t>Key Points:</a:t>
            </a:r>
            <a:endParaRPr lang="en-IN"/>
          </a:p>
          <a:p>
            <a:pPr lvl="0">
              <a:lnSpc>
                <a:spcPct val="90000"/>
              </a:lnSpc>
            </a:pPr>
            <a:r>
              <a:rPr lang="en-IN" dirty="0"/>
              <a:t>District-level disability vulnerability mapping</a:t>
            </a:r>
            <a:endParaRPr lang="en-IN"/>
          </a:p>
          <a:p>
            <a:pPr lvl="0">
              <a:lnSpc>
                <a:spcPct val="90000"/>
              </a:lnSpc>
            </a:pPr>
            <a:r>
              <a:rPr lang="en-IN" dirty="0"/>
              <a:t>Barriers to service access</a:t>
            </a:r>
            <a:endParaRPr lang="en-IN"/>
          </a:p>
          <a:p>
            <a:pPr lvl="0">
              <a:lnSpc>
                <a:spcPct val="90000"/>
              </a:lnSpc>
            </a:pPr>
            <a:r>
              <a:rPr lang="en-IN" dirty="0"/>
              <a:t>Need for inclusive planning</a:t>
            </a:r>
            <a:endParaRPr lang="en-IN"/>
          </a:p>
          <a:p>
            <a:pPr>
              <a:lnSpc>
                <a:spcPct val="90000"/>
              </a:lnSpc>
            </a:pPr>
            <a:endParaRPr lang="en-IN"/>
          </a:p>
        </p:txBody>
      </p:sp>
    </p:spTree>
    <p:extLst>
      <p:ext uri="{BB962C8B-B14F-4D97-AF65-F5344CB8AC3E}">
        <p14:creationId xmlns:p14="http://schemas.microsoft.com/office/powerpoint/2010/main" val="38865894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EBE86EA4-C4F1-4465-B306-7A2BC228592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6" name="Straight Connector 35">
              <a:extLst>
                <a:ext uri="{FF2B5EF4-FFF2-40B4-BE49-F238E27FC236}">
                  <a16:creationId xmlns:a16="http://schemas.microsoft.com/office/drawing/2014/main" id="{A8279268-DB29-43BE-B57C-14977EACFDA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C8FA53C0-C1EF-4611-BAB3-65EEB16AA30F}"/>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8" name="Rectangle 23">
              <a:extLst>
                <a:ext uri="{FF2B5EF4-FFF2-40B4-BE49-F238E27FC236}">
                  <a16:creationId xmlns:a16="http://schemas.microsoft.com/office/drawing/2014/main" id="{81CDACFC-DD8A-4CC0-B7FC-6030FC3536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9" name="Rectangle 25">
              <a:extLst>
                <a:ext uri="{FF2B5EF4-FFF2-40B4-BE49-F238E27FC236}">
                  <a16:creationId xmlns:a16="http://schemas.microsoft.com/office/drawing/2014/main" id="{0269F267-73D4-4CC3-BEC7-73335654DE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0" name="Isosceles Triangle 39">
              <a:extLst>
                <a:ext uri="{FF2B5EF4-FFF2-40B4-BE49-F238E27FC236}">
                  <a16:creationId xmlns:a16="http://schemas.microsoft.com/office/drawing/2014/main" id="{DC48F13D-B2D7-4EB8-9CA7-59243637C8D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1" name="Rectangle 27">
              <a:extLst>
                <a:ext uri="{FF2B5EF4-FFF2-40B4-BE49-F238E27FC236}">
                  <a16:creationId xmlns:a16="http://schemas.microsoft.com/office/drawing/2014/main" id="{A82405B3-5A67-4DA2-8EDA-7AB65A8B45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2" name="Rectangle 28">
              <a:extLst>
                <a:ext uri="{FF2B5EF4-FFF2-40B4-BE49-F238E27FC236}">
                  <a16:creationId xmlns:a16="http://schemas.microsoft.com/office/drawing/2014/main" id="{7508BC7B-3BD2-4D96-A46E-82988222AC2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3" name="Rectangle 29">
              <a:extLst>
                <a:ext uri="{FF2B5EF4-FFF2-40B4-BE49-F238E27FC236}">
                  <a16:creationId xmlns:a16="http://schemas.microsoft.com/office/drawing/2014/main" id="{4298D07C-2287-4B93-9041-935144DE1B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4" name="Isosceles Triangle 43">
              <a:extLst>
                <a:ext uri="{FF2B5EF4-FFF2-40B4-BE49-F238E27FC236}">
                  <a16:creationId xmlns:a16="http://schemas.microsoft.com/office/drawing/2014/main" id="{0F6BC886-C125-4903-8C2A-6FB687400D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5" name="Isosceles Triangle 44">
              <a:extLst>
                <a:ext uri="{FF2B5EF4-FFF2-40B4-BE49-F238E27FC236}">
                  <a16:creationId xmlns:a16="http://schemas.microsoft.com/office/drawing/2014/main" id="{C9D0B38F-2E02-4E85-99EE-73595E7C89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1">
            <a:extLst>
              <a:ext uri="{FF2B5EF4-FFF2-40B4-BE49-F238E27FC236}">
                <a16:creationId xmlns:a16="http://schemas.microsoft.com/office/drawing/2014/main" id="{FF43FEED-DA4B-27D6-3E27-449B98AAC7FC}"/>
              </a:ext>
            </a:extLst>
          </p:cNvPr>
          <p:cNvSpPr>
            <a:spLocks noGrp="1"/>
          </p:cNvSpPr>
          <p:nvPr>
            <p:ph type="title"/>
          </p:nvPr>
        </p:nvSpPr>
        <p:spPr>
          <a:xfrm>
            <a:off x="6057794" y="196210"/>
            <a:ext cx="2968188" cy="1479404"/>
          </a:xfrm>
        </p:spPr>
        <p:txBody>
          <a:bodyPr vert="horz" lIns="91440" tIns="45720" rIns="91440" bIns="45720" rtlCol="0" anchor="b">
            <a:normAutofit/>
          </a:bodyPr>
          <a:lstStyle/>
          <a:p>
            <a:pPr algn="r"/>
            <a:r>
              <a:rPr lang="en-US" sz="4200" dirty="0"/>
              <a:t>TECHNICAL SESSIONS</a:t>
            </a:r>
          </a:p>
        </p:txBody>
      </p:sp>
      <p:pic>
        <p:nvPicPr>
          <p:cNvPr id="13" name="Picture 12">
            <a:extLst>
              <a:ext uri="{FF2B5EF4-FFF2-40B4-BE49-F238E27FC236}">
                <a16:creationId xmlns:a16="http://schemas.microsoft.com/office/drawing/2014/main" id="{3ED58C98-47EA-11CD-425A-6406C3EAB3CF}"/>
              </a:ext>
            </a:extLst>
          </p:cNvPr>
          <p:cNvPicPr>
            <a:picLocks noChangeAspect="1"/>
          </p:cNvPicPr>
          <p:nvPr/>
        </p:nvPicPr>
        <p:blipFill>
          <a:blip r:embed="rId2">
            <a:extLst>
              <a:ext uri="{28A0092B-C50C-407E-A947-70E740481C1C}">
                <a14:useLocalDpi xmlns:a14="http://schemas.microsoft.com/office/drawing/2010/main" val="0"/>
              </a:ext>
            </a:extLst>
          </a:blip>
          <a:srcRect l="1298" r="3" b="3"/>
          <a:stretch>
            <a:fillRect/>
          </a:stretch>
        </p:blipFill>
        <p:spPr>
          <a:xfrm>
            <a:off x="995622" y="61570"/>
            <a:ext cx="3711290" cy="2509863"/>
          </a:xfrm>
          <a:prstGeom prst="rect">
            <a:avLst/>
          </a:prstGeom>
        </p:spPr>
      </p:pic>
      <p:pic>
        <p:nvPicPr>
          <p:cNvPr id="5" name="Content Placeholder 4">
            <a:extLst>
              <a:ext uri="{FF2B5EF4-FFF2-40B4-BE49-F238E27FC236}">
                <a16:creationId xmlns:a16="http://schemas.microsoft.com/office/drawing/2014/main" id="{0ED3E5AE-F454-B27E-3A51-746A0A65912C}"/>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l="1314" r="-1" b="-1"/>
          <a:stretch>
            <a:fillRect/>
          </a:stretch>
        </p:blipFill>
        <p:spPr>
          <a:xfrm>
            <a:off x="528585" y="2840698"/>
            <a:ext cx="2485900" cy="1681429"/>
          </a:xfrm>
          <a:prstGeom prst="rect">
            <a:avLst/>
          </a:prstGeom>
        </p:spPr>
      </p:pic>
      <p:pic>
        <p:nvPicPr>
          <p:cNvPr id="31" name="Picture 30">
            <a:extLst>
              <a:ext uri="{FF2B5EF4-FFF2-40B4-BE49-F238E27FC236}">
                <a16:creationId xmlns:a16="http://schemas.microsoft.com/office/drawing/2014/main" id="{1E3AA38E-4360-5976-379E-51C95BA1C26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9243" y="2671802"/>
            <a:ext cx="4605443" cy="3070295"/>
          </a:xfrm>
          <a:prstGeom prst="rect">
            <a:avLst/>
          </a:prstGeom>
        </p:spPr>
      </p:pic>
      <p:pic>
        <p:nvPicPr>
          <p:cNvPr id="33" name="Picture 32" descr="A group of people sitting at long tables&#10;&#10;AI-generated content may be incorrect.">
            <a:extLst>
              <a:ext uri="{FF2B5EF4-FFF2-40B4-BE49-F238E27FC236}">
                <a16:creationId xmlns:a16="http://schemas.microsoft.com/office/drawing/2014/main" id="{DFBBC58D-7F54-8C2E-06DF-32A40B497D3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89059" y="1714107"/>
            <a:ext cx="4017017" cy="2678011"/>
          </a:xfrm>
          <a:prstGeom prst="rect">
            <a:avLst/>
          </a:prstGeom>
        </p:spPr>
      </p:pic>
    </p:spTree>
    <p:extLst>
      <p:ext uri="{BB962C8B-B14F-4D97-AF65-F5344CB8AC3E}">
        <p14:creationId xmlns:p14="http://schemas.microsoft.com/office/powerpoint/2010/main" val="2548287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39893" y="237609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4436467" y="252095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060135" y="252095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5" name="Text 3"/>
          <p:cNvSpPr/>
          <p:nvPr/>
        </p:nvSpPr>
        <p:spPr>
          <a:xfrm>
            <a:off x="860926" y="124617"/>
            <a:ext cx="7552135" cy="688181"/>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Technical Session 1</a:t>
            </a:r>
            <a:endParaRPr lang="en-US" sz="3600" dirty="0"/>
          </a:p>
        </p:txBody>
      </p:sp>
      <p:sp>
        <p:nvSpPr>
          <p:cNvPr id="6" name="Text 4"/>
          <p:cNvSpPr/>
          <p:nvPr/>
        </p:nvSpPr>
        <p:spPr>
          <a:xfrm>
            <a:off x="839893" y="957658"/>
            <a:ext cx="10777728" cy="308769"/>
          </a:xfrm>
          <a:prstGeom prst="rect">
            <a:avLst/>
          </a:prstGeom>
          <a:noFill/>
          <a:ln/>
        </p:spPr>
        <p:txBody>
          <a:bodyPr wrap="square" lIns="0" tIns="0" rIns="0" bIns="0" rtlCol="0" anchor="t"/>
          <a:lstStyle/>
          <a:p>
            <a:pPr>
              <a:lnSpc>
                <a:spcPts val="3243"/>
              </a:lnSpc>
            </a:pPr>
            <a:r>
              <a:rPr lang="en-US" dirty="0">
                <a:latin typeface="Arial" pitchFamily="34" charset="0"/>
                <a:ea typeface="Arial" pitchFamily="34" charset="-122"/>
                <a:cs typeface="Arial" pitchFamily="34" charset="-120"/>
              </a:rPr>
              <a:t>Five parallel sessions • 31 research papers</a:t>
            </a:r>
            <a:endParaRPr lang="en-US" dirty="0"/>
          </a:p>
        </p:txBody>
      </p:sp>
      <p:sp>
        <p:nvSpPr>
          <p:cNvPr id="7" name="Text 5"/>
          <p:cNvSpPr/>
          <p:nvPr/>
        </p:nvSpPr>
        <p:spPr>
          <a:xfrm>
            <a:off x="1117600"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1A: Fertility &amp; Family Planning</a:t>
            </a:r>
            <a:endParaRPr lang="en-US" sz="2400" dirty="0"/>
          </a:p>
        </p:txBody>
      </p:sp>
      <p:sp>
        <p:nvSpPr>
          <p:cNvPr id="8" name="Text 6"/>
          <p:cNvSpPr/>
          <p:nvPr/>
        </p:nvSpPr>
        <p:spPr>
          <a:xfrm>
            <a:off x="1117601" y="3709592"/>
            <a:ext cx="2763452" cy="276225"/>
          </a:xfrm>
          <a:prstGeom prst="rect">
            <a:avLst/>
          </a:prstGeom>
          <a:noFill/>
          <a:ln/>
        </p:spPr>
        <p:txBody>
          <a:bodyPr wrap="square" lIns="0" tIns="0" rIns="0" bIns="0" rtlCol="0" anchor="t"/>
          <a:lstStyle/>
          <a:p>
            <a:pPr>
              <a:lnSpc>
                <a:spcPts val="2901"/>
              </a:lnSpc>
            </a:pPr>
            <a:r>
              <a:rPr lang="en-US" sz="1360" dirty="0">
                <a:solidFill>
                  <a:srgbClr val="CBD5E1"/>
                </a:solidFill>
                <a:latin typeface="Arial" pitchFamily="34" charset="0"/>
                <a:ea typeface="Arial" pitchFamily="34" charset="-122"/>
                <a:cs typeface="Arial" pitchFamily="34" charset="-120"/>
              </a:rPr>
              <a:t>Chair: Prof. Mohanachandran Nair</a:t>
            </a:r>
            <a:endParaRPr lang="en-US" sz="1360" dirty="0"/>
          </a:p>
        </p:txBody>
      </p:sp>
      <p:sp>
        <p:nvSpPr>
          <p:cNvPr id="9" name="Text 7"/>
          <p:cNvSpPr/>
          <p:nvPr/>
        </p:nvSpPr>
        <p:spPr>
          <a:xfrm>
            <a:off x="1422400" y="4138217"/>
            <a:ext cx="2404467"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Son preference patterns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Teenage pregnancy inequality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Housing &amp; fertility</a:t>
            </a:r>
            <a:endParaRPr lang="en-US" sz="1360" dirty="0"/>
          </a:p>
        </p:txBody>
      </p:sp>
      <p:sp>
        <p:nvSpPr>
          <p:cNvPr id="10" name="Text 8"/>
          <p:cNvSpPr/>
          <p:nvPr/>
        </p:nvSpPr>
        <p:spPr>
          <a:xfrm>
            <a:off x="4741267"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1B: Maternal &amp; Child Health</a:t>
            </a:r>
            <a:endParaRPr lang="en-US" sz="2400" dirty="0"/>
          </a:p>
        </p:txBody>
      </p:sp>
      <p:sp>
        <p:nvSpPr>
          <p:cNvPr id="11" name="Text 9"/>
          <p:cNvSpPr/>
          <p:nvPr/>
        </p:nvSpPr>
        <p:spPr>
          <a:xfrm>
            <a:off x="4741267" y="3709592"/>
            <a:ext cx="2763452" cy="276225"/>
          </a:xfrm>
          <a:prstGeom prst="rect">
            <a:avLst/>
          </a:prstGeom>
          <a:noFill/>
          <a:ln/>
        </p:spPr>
        <p:txBody>
          <a:bodyPr wrap="square" lIns="0" tIns="0" rIns="0" bIns="0" rtlCol="0" anchor="t"/>
          <a:lstStyle/>
          <a:p>
            <a:pPr>
              <a:lnSpc>
                <a:spcPts val="2901"/>
              </a:lnSpc>
            </a:pPr>
            <a:r>
              <a:rPr lang="en-US" sz="1360" dirty="0">
                <a:solidFill>
                  <a:srgbClr val="CBD5E1"/>
                </a:solidFill>
                <a:latin typeface="Arial" pitchFamily="34" charset="0"/>
                <a:ea typeface="Arial" pitchFamily="34" charset="-122"/>
                <a:cs typeface="Arial" pitchFamily="34" charset="-120"/>
              </a:rPr>
              <a:t>Chair: Prof N.S. Bisht</a:t>
            </a:r>
            <a:endParaRPr lang="en-US" sz="1360" dirty="0"/>
          </a:p>
        </p:txBody>
      </p:sp>
      <p:sp>
        <p:nvSpPr>
          <p:cNvPr id="12" name="Text 10"/>
          <p:cNvSpPr/>
          <p:nvPr/>
        </p:nvSpPr>
        <p:spPr>
          <a:xfrm>
            <a:off x="5046067" y="4138217"/>
            <a:ext cx="2404467"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Digital interventions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MCH service inequality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ASHA mental health</a:t>
            </a:r>
            <a:endParaRPr lang="en-US" sz="1360" dirty="0"/>
          </a:p>
        </p:txBody>
      </p:sp>
      <p:sp>
        <p:nvSpPr>
          <p:cNvPr id="13" name="Text 11"/>
          <p:cNvSpPr/>
          <p:nvPr/>
        </p:nvSpPr>
        <p:spPr>
          <a:xfrm>
            <a:off x="8364935"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1C: Mortality &amp; NCDs</a:t>
            </a:r>
            <a:endParaRPr lang="en-US" sz="2400" dirty="0"/>
          </a:p>
        </p:txBody>
      </p:sp>
      <p:sp>
        <p:nvSpPr>
          <p:cNvPr id="14" name="Text 12"/>
          <p:cNvSpPr/>
          <p:nvPr/>
        </p:nvSpPr>
        <p:spPr>
          <a:xfrm>
            <a:off x="8364935" y="3709592"/>
            <a:ext cx="2763452" cy="276225"/>
          </a:xfrm>
          <a:prstGeom prst="rect">
            <a:avLst/>
          </a:prstGeom>
          <a:noFill/>
          <a:ln/>
        </p:spPr>
        <p:txBody>
          <a:bodyPr wrap="square" lIns="0" tIns="0" rIns="0" bIns="0" rtlCol="0" anchor="t"/>
          <a:lstStyle/>
          <a:p>
            <a:pPr>
              <a:lnSpc>
                <a:spcPts val="2901"/>
              </a:lnSpc>
            </a:pPr>
            <a:r>
              <a:rPr lang="en-US" sz="1360" dirty="0">
                <a:solidFill>
                  <a:srgbClr val="CBD5E1"/>
                </a:solidFill>
                <a:latin typeface="Arial" pitchFamily="34" charset="0"/>
                <a:ea typeface="Arial" pitchFamily="34" charset="-122"/>
                <a:cs typeface="Arial" pitchFamily="34" charset="-120"/>
              </a:rPr>
              <a:t>Chair: Prof S.K. Singh</a:t>
            </a:r>
            <a:endParaRPr lang="en-US" sz="1360" dirty="0"/>
          </a:p>
        </p:txBody>
      </p:sp>
      <p:sp>
        <p:nvSpPr>
          <p:cNvPr id="15" name="Text 13"/>
          <p:cNvSpPr/>
          <p:nvPr/>
        </p:nvSpPr>
        <p:spPr>
          <a:xfrm>
            <a:off x="8669735" y="4138217"/>
            <a:ext cx="2404467"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Cancer financial toxicity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Sickle cell barriers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COVID-19 mortality</a:t>
            </a:r>
            <a:endParaRPr lang="en-US" sz="136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62992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Technical Session 1 (Continued)</a:t>
            </a:r>
            <a:endParaRPr lang="en-US" sz="3600" dirty="0"/>
          </a:p>
        </p:txBody>
      </p:sp>
      <p:sp>
        <p:nvSpPr>
          <p:cNvPr id="5" name="Text 3"/>
          <p:cNvSpPr/>
          <p:nvPr/>
        </p:nvSpPr>
        <p:spPr>
          <a:xfrm>
            <a:off x="1117600" y="2415381"/>
            <a:ext cx="4470400"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1D: Reproductive Rights &amp; SRH</a:t>
            </a:r>
            <a:endParaRPr lang="en-US" sz="2400" dirty="0"/>
          </a:p>
        </p:txBody>
      </p:sp>
      <p:sp>
        <p:nvSpPr>
          <p:cNvPr id="6" name="Text 4"/>
          <p:cNvSpPr/>
          <p:nvPr/>
        </p:nvSpPr>
        <p:spPr>
          <a:xfrm>
            <a:off x="1117600" y="3299222"/>
            <a:ext cx="4559808" cy="276225"/>
          </a:xfrm>
          <a:prstGeom prst="rect">
            <a:avLst/>
          </a:prstGeom>
          <a:noFill/>
          <a:ln/>
        </p:spPr>
        <p:txBody>
          <a:bodyPr wrap="square" lIns="0" tIns="0" rIns="0" bIns="0" rtlCol="0" anchor="t"/>
          <a:lstStyle/>
          <a:p>
            <a:pPr>
              <a:lnSpc>
                <a:spcPts val="2901"/>
              </a:lnSpc>
            </a:pPr>
            <a:r>
              <a:rPr lang="en-US" sz="1360" dirty="0">
                <a:solidFill>
                  <a:srgbClr val="CBD5E1"/>
                </a:solidFill>
                <a:latin typeface="Arial" pitchFamily="34" charset="0"/>
                <a:ea typeface="Arial" pitchFamily="34" charset="-122"/>
                <a:cs typeface="Arial" pitchFamily="34" charset="-120"/>
              </a:rPr>
              <a:t>Chair: Dr Bhaswati Das</a:t>
            </a:r>
            <a:endParaRPr lang="en-US" sz="1360" dirty="0"/>
          </a:p>
        </p:txBody>
      </p:sp>
      <p:sp>
        <p:nvSpPr>
          <p:cNvPr id="7" name="Text 5"/>
          <p:cNvSpPr/>
          <p:nvPr/>
        </p:nvSpPr>
        <p:spPr>
          <a:xfrm>
            <a:off x="1422400" y="3727847"/>
            <a:ext cx="4165600"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SRH stigma &amp; taboos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High parity patterns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Rights frameworks</a:t>
            </a:r>
            <a:endParaRPr lang="en-US" sz="1360" dirty="0"/>
          </a:p>
        </p:txBody>
      </p:sp>
      <p:sp>
        <p:nvSpPr>
          <p:cNvPr id="8" name="Text 6"/>
          <p:cNvSpPr/>
          <p:nvPr/>
        </p:nvSpPr>
        <p:spPr>
          <a:xfrm>
            <a:off x="6604000" y="2415381"/>
            <a:ext cx="4559808"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1E: Gender &amp; Empowerment</a:t>
            </a:r>
            <a:endParaRPr lang="en-US" sz="2400" dirty="0"/>
          </a:p>
        </p:txBody>
      </p:sp>
      <p:sp>
        <p:nvSpPr>
          <p:cNvPr id="9" name="Text 7"/>
          <p:cNvSpPr/>
          <p:nvPr/>
        </p:nvSpPr>
        <p:spPr>
          <a:xfrm>
            <a:off x="6604000" y="2933502"/>
            <a:ext cx="4559808" cy="276225"/>
          </a:xfrm>
          <a:prstGeom prst="rect">
            <a:avLst/>
          </a:prstGeom>
          <a:noFill/>
          <a:ln/>
        </p:spPr>
        <p:txBody>
          <a:bodyPr wrap="square" lIns="0" tIns="0" rIns="0" bIns="0" rtlCol="0" anchor="t"/>
          <a:lstStyle/>
          <a:p>
            <a:pPr>
              <a:lnSpc>
                <a:spcPts val="2901"/>
              </a:lnSpc>
            </a:pPr>
            <a:r>
              <a:rPr lang="en-US" sz="1360" dirty="0">
                <a:solidFill>
                  <a:srgbClr val="CBD5E1"/>
                </a:solidFill>
                <a:latin typeface="Arial" pitchFamily="34" charset="0"/>
                <a:ea typeface="Arial" pitchFamily="34" charset="-122"/>
                <a:cs typeface="Arial" pitchFamily="34" charset="-120"/>
              </a:rPr>
              <a:t>Chair: Dr. Anil Chandran S</a:t>
            </a:r>
            <a:endParaRPr lang="en-US" sz="1360" dirty="0"/>
          </a:p>
        </p:txBody>
      </p:sp>
      <p:sp>
        <p:nvSpPr>
          <p:cNvPr id="10" name="Text 8"/>
          <p:cNvSpPr/>
          <p:nvPr/>
        </p:nvSpPr>
        <p:spPr>
          <a:xfrm>
            <a:off x="6908800" y="3362127"/>
            <a:ext cx="4165600"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Educational gaps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Gender dialogues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Financial freedom</a:t>
            </a:r>
            <a:endParaRPr lang="en-US" sz="136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F9CBB306-8362-4E9F-8E8F-724CB89A5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946D453-88B1-734C-5ABA-14FE0E2846A3}"/>
              </a:ext>
            </a:extLst>
          </p:cNvPr>
          <p:cNvSpPr>
            <a:spLocks noGrp="1"/>
          </p:cNvSpPr>
          <p:nvPr>
            <p:ph type="title"/>
          </p:nvPr>
        </p:nvSpPr>
        <p:spPr>
          <a:xfrm>
            <a:off x="677332" y="609600"/>
            <a:ext cx="5217538" cy="1320800"/>
          </a:xfrm>
        </p:spPr>
        <p:txBody>
          <a:bodyPr>
            <a:normAutofit/>
          </a:bodyPr>
          <a:lstStyle/>
          <a:p>
            <a:pPr>
              <a:lnSpc>
                <a:spcPct val="90000"/>
              </a:lnSpc>
            </a:pPr>
            <a:r>
              <a:rPr lang="en-US" sz="2000" b="1">
                <a:latin typeface="Arial" pitchFamily="34" charset="0"/>
                <a:ea typeface="Arial" pitchFamily="34" charset="-122"/>
                <a:cs typeface="Arial" pitchFamily="34" charset="-120"/>
              </a:rPr>
              <a:t>Poster Session</a:t>
            </a:r>
            <a:br>
              <a:rPr lang="en-US" sz="2000" b="1">
                <a:latin typeface="Arial" pitchFamily="34" charset="0"/>
                <a:ea typeface="Arial" pitchFamily="34" charset="-122"/>
                <a:cs typeface="Arial" pitchFamily="34" charset="-120"/>
              </a:rPr>
            </a:br>
            <a:r>
              <a:rPr lang="en-US" sz="2000">
                <a:latin typeface="Arial" pitchFamily="34" charset="0"/>
                <a:ea typeface="Arial" pitchFamily="34" charset="-122"/>
                <a:cs typeface="Arial" pitchFamily="34" charset="-120"/>
              </a:rPr>
              <a:t>~35 research posters</a:t>
            </a:r>
            <a:br>
              <a:rPr lang="en-US" sz="2000"/>
            </a:br>
            <a:br>
              <a:rPr lang="en-IN" sz="2000"/>
            </a:br>
            <a:endParaRPr lang="en-IN" sz="2000"/>
          </a:p>
        </p:txBody>
      </p:sp>
      <p:sp>
        <p:nvSpPr>
          <p:cNvPr id="39"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 name="Content Placeholder 4">
            <a:extLst>
              <a:ext uri="{FF2B5EF4-FFF2-40B4-BE49-F238E27FC236}">
                <a16:creationId xmlns:a16="http://schemas.microsoft.com/office/drawing/2014/main" id="{66EBAE06-3B99-668D-2000-B0F14D48A360}"/>
              </a:ext>
            </a:extLst>
          </p:cNvPr>
          <p:cNvSpPr>
            <a:spLocks noGrp="1"/>
          </p:cNvSpPr>
          <p:nvPr>
            <p:ph idx="1"/>
          </p:nvPr>
        </p:nvSpPr>
        <p:spPr>
          <a:xfrm>
            <a:off x="683263" y="2160589"/>
            <a:ext cx="5211607" cy="3880773"/>
          </a:xfrm>
        </p:spPr>
        <p:txBody>
          <a:bodyPr>
            <a:normAutofit/>
          </a:bodyPr>
          <a:lstStyle/>
          <a:p>
            <a:pPr marL="0" indent="0">
              <a:buSzPct val="100000"/>
              <a:buNone/>
            </a:pPr>
            <a:r>
              <a:rPr lang="en-US" b="1" dirty="0">
                <a:latin typeface="Arial" pitchFamily="34" charset="0"/>
                <a:ea typeface="Arial" pitchFamily="34" charset="-122"/>
                <a:cs typeface="Arial" pitchFamily="34" charset="-120"/>
              </a:rPr>
              <a:t>Key Themes</a:t>
            </a:r>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Nutrition &amp; </a:t>
            </a:r>
            <a:r>
              <a:rPr lang="en-US" dirty="0" err="1">
                <a:latin typeface="Arial" pitchFamily="34" charset="0"/>
                <a:ea typeface="Arial" pitchFamily="34" charset="-122"/>
                <a:cs typeface="Arial" pitchFamily="34" charset="-120"/>
              </a:rPr>
              <a:t>anaemia</a:t>
            </a:r>
            <a:endParaRPr lang="en-US" dirty="0"/>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LGBTQ+ health</a:t>
            </a:r>
            <a:endParaRPr lang="en-US" dirty="0"/>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Tribal health initiatives</a:t>
            </a:r>
            <a:endParaRPr lang="en-US" dirty="0"/>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Digital addiction &amp; youth</a:t>
            </a:r>
            <a:endParaRPr lang="en-US" dirty="0"/>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Maternal health inequalities</a:t>
            </a:r>
            <a:endParaRPr lang="en-US" dirty="0"/>
          </a:p>
          <a:p>
            <a:pPr>
              <a:buSzPct val="100000"/>
              <a:buFont typeface="Wingdings" panose="05000000000000000000" pitchFamily="2" charset="2"/>
              <a:buChar char="§"/>
            </a:pPr>
            <a:r>
              <a:rPr lang="en-US" dirty="0">
                <a:latin typeface="Arial" pitchFamily="34" charset="0"/>
                <a:ea typeface="Arial" pitchFamily="34" charset="-122"/>
                <a:cs typeface="Arial" pitchFamily="34" charset="-120"/>
              </a:rPr>
              <a:t>Environmental health</a:t>
            </a:r>
            <a:endParaRPr lang="en-US" dirty="0"/>
          </a:p>
          <a:p>
            <a:endParaRPr lang="en-IN" dirty="0"/>
          </a:p>
        </p:txBody>
      </p:sp>
      <p:pic>
        <p:nvPicPr>
          <p:cNvPr id="19" name="Picture 18" descr="A person standing next to a poster&#10;&#10;AI-generated content may be incorrect.">
            <a:extLst>
              <a:ext uri="{FF2B5EF4-FFF2-40B4-BE49-F238E27FC236}">
                <a16:creationId xmlns:a16="http://schemas.microsoft.com/office/drawing/2014/main" id="{803F637D-C86E-FFAE-F35B-2FCEB258574F}"/>
              </a:ext>
            </a:extLst>
          </p:cNvPr>
          <p:cNvPicPr>
            <a:picLocks noChangeAspect="1"/>
          </p:cNvPicPr>
          <p:nvPr/>
        </p:nvPicPr>
        <p:blipFill>
          <a:blip r:embed="rId2">
            <a:extLst>
              <a:ext uri="{28A0092B-C50C-407E-A947-70E740481C1C}">
                <a14:useLocalDpi xmlns:a14="http://schemas.microsoft.com/office/drawing/2010/main" val="0"/>
              </a:ext>
            </a:extLst>
          </a:blip>
          <a:srcRect t="14789" r="-2" b="30892"/>
          <a:stretch>
            <a:fillRect/>
          </a:stretch>
        </p:blipFill>
        <p:spPr>
          <a:xfrm>
            <a:off x="5883879"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41" name="Isosceles Triangle 40">
            <a:extLst>
              <a:ext uri="{FF2B5EF4-FFF2-40B4-BE49-F238E27FC236}">
                <a16:creationId xmlns:a16="http://schemas.microsoft.com/office/drawing/2014/main" id="{CDFCE3EB-D8EE-4ECA-9D06-6979FD3555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15" name="Picture 14" descr="A person and person looking at a poster&#10;&#10;AI-generated content may be incorrect.">
            <a:extLst>
              <a:ext uri="{FF2B5EF4-FFF2-40B4-BE49-F238E27FC236}">
                <a16:creationId xmlns:a16="http://schemas.microsoft.com/office/drawing/2014/main" id="{E781F532-89EC-FACF-CB08-B39878EF5DDE}"/>
              </a:ext>
            </a:extLst>
          </p:cNvPr>
          <p:cNvPicPr>
            <a:picLocks noChangeAspect="1"/>
          </p:cNvPicPr>
          <p:nvPr/>
        </p:nvPicPr>
        <p:blipFill>
          <a:blip r:embed="rId3">
            <a:extLst>
              <a:ext uri="{28A0092B-C50C-407E-A947-70E740481C1C}">
                <a14:useLocalDpi xmlns:a14="http://schemas.microsoft.com/office/drawing/2010/main" val="0"/>
              </a:ext>
            </a:extLst>
          </a:blip>
          <a:srcRect t="14093" r="2" b="24580"/>
          <a:stretch>
            <a:fillRect/>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23" name="Picture 22" descr="A person standing in front of a poster&#10;&#10;AI-generated content may be incorrect.">
            <a:extLst>
              <a:ext uri="{FF2B5EF4-FFF2-40B4-BE49-F238E27FC236}">
                <a16:creationId xmlns:a16="http://schemas.microsoft.com/office/drawing/2014/main" id="{8D5A57E7-33C4-7642-39D3-D544A4B1B188}"/>
              </a:ext>
            </a:extLst>
          </p:cNvPr>
          <p:cNvPicPr>
            <a:picLocks noChangeAspect="1"/>
          </p:cNvPicPr>
          <p:nvPr/>
        </p:nvPicPr>
        <p:blipFill>
          <a:blip r:embed="rId4">
            <a:extLst>
              <a:ext uri="{28A0092B-C50C-407E-A947-70E740481C1C}">
                <a14:useLocalDpi xmlns:a14="http://schemas.microsoft.com/office/drawing/2010/main" val="0"/>
              </a:ext>
            </a:extLst>
          </a:blip>
          <a:srcRect t="13167" r="-1" b="35262"/>
          <a:stretch>
            <a:fillRect/>
          </a:stretch>
        </p:blipFill>
        <p:spPr>
          <a:xfrm>
            <a:off x="5551112"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43" name="Freeform: Shape 42">
            <a:extLst>
              <a:ext uri="{FF2B5EF4-FFF2-40B4-BE49-F238E27FC236}">
                <a16:creationId xmlns:a16="http://schemas.microsoft.com/office/drawing/2014/main" id="{F80DA0B5-A290-4512-A78A-252BC48294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7537" y="0"/>
            <a:ext cx="1886594" cy="6858000"/>
          </a:xfrm>
          <a:custGeom>
            <a:avLst/>
            <a:gdLst>
              <a:gd name="connsiteX0" fmla="*/ 332766 w 1886594"/>
              <a:gd name="connsiteY0" fmla="*/ 0 h 6858000"/>
              <a:gd name="connsiteX1" fmla="*/ 473666 w 1886594"/>
              <a:gd name="connsiteY1" fmla="*/ 0 h 6858000"/>
              <a:gd name="connsiteX2" fmla="*/ 1886594 w 1886594"/>
              <a:gd name="connsiteY2" fmla="*/ 4481876 h 6858000"/>
              <a:gd name="connsiteX3" fmla="*/ 140900 w 1886594"/>
              <a:gd name="connsiteY3" fmla="*/ 6858000 h 6858000"/>
              <a:gd name="connsiteX4" fmla="*/ 0 w 1886594"/>
              <a:gd name="connsiteY4" fmla="*/ 6858000 h 6858000"/>
              <a:gd name="connsiteX5" fmla="*/ 1745694 w 1886594"/>
              <a:gd name="connsiteY5" fmla="*/ 448187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86594" h="6858000">
                <a:moveTo>
                  <a:pt x="332766" y="0"/>
                </a:moveTo>
                <a:lnTo>
                  <a:pt x="473666" y="0"/>
                </a:lnTo>
                <a:lnTo>
                  <a:pt x="1886594" y="4481876"/>
                </a:lnTo>
                <a:lnTo>
                  <a:pt x="140900" y="6858000"/>
                </a:lnTo>
                <a:lnTo>
                  <a:pt x="0" y="6858000"/>
                </a:lnTo>
                <a:lnTo>
                  <a:pt x="1745694" y="4481876"/>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6" name="Rectangle 29">
            <a:extLst>
              <a:ext uri="{FF2B5EF4-FFF2-40B4-BE49-F238E27FC236}">
                <a16:creationId xmlns:a16="http://schemas.microsoft.com/office/drawing/2014/main" id="{2C020F0B-C1D1-4E35-8674-2F6D2EB488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8" name="Isosceles Triangle 37">
            <a:extLst>
              <a:ext uri="{FF2B5EF4-FFF2-40B4-BE49-F238E27FC236}">
                <a16:creationId xmlns:a16="http://schemas.microsoft.com/office/drawing/2014/main" id="{45A9F879-5728-4241-84BE-EBFBB9D63D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40" name="Straight Connector 39">
            <a:extLst>
              <a:ext uri="{FF2B5EF4-FFF2-40B4-BE49-F238E27FC236}">
                <a16:creationId xmlns:a16="http://schemas.microsoft.com/office/drawing/2014/main" id="{72424A02-0F86-4C43-9C35-0E226651553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375B55B4-9E05-4924-946C-92CE670DF63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4" name="Rectangle 23">
            <a:extLst>
              <a:ext uri="{FF2B5EF4-FFF2-40B4-BE49-F238E27FC236}">
                <a16:creationId xmlns:a16="http://schemas.microsoft.com/office/drawing/2014/main" id="{0F30D126-B32B-40C9-84A3-C2FAD3B515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33587576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110581"/>
            <a:ext cx="3318867"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4436467" y="2110581"/>
            <a:ext cx="3318867"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060135" y="2110581"/>
            <a:ext cx="3318867"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5" name="Text 3"/>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Conference Overview</a:t>
            </a:r>
            <a:endParaRPr lang="en-US" sz="3600" dirty="0"/>
          </a:p>
        </p:txBody>
      </p:sp>
      <p:sp>
        <p:nvSpPr>
          <p:cNvPr id="6" name="Text 4"/>
          <p:cNvSpPr/>
          <p:nvPr/>
        </p:nvSpPr>
        <p:spPr>
          <a:xfrm>
            <a:off x="1117601" y="2415381"/>
            <a:ext cx="2763452"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Day 1: 27 Nov</a:t>
            </a:r>
            <a:endParaRPr lang="en-US" sz="2400" dirty="0"/>
          </a:p>
        </p:txBody>
      </p:sp>
      <p:sp>
        <p:nvSpPr>
          <p:cNvPr id="7" name="Text 5"/>
          <p:cNvSpPr/>
          <p:nvPr/>
        </p:nvSpPr>
        <p:spPr>
          <a:xfrm>
            <a:off x="1117601" y="2933502"/>
            <a:ext cx="2763452" cy="308769"/>
          </a:xfrm>
          <a:prstGeom prst="rect">
            <a:avLst/>
          </a:prstGeom>
          <a:noFill/>
          <a:ln/>
        </p:spPr>
        <p:txBody>
          <a:bodyPr wrap="square" lIns="0" tIns="0" rIns="0" bIns="0" rtlCol="0" anchor="t"/>
          <a:lstStyle/>
          <a:p>
            <a:pPr>
              <a:lnSpc>
                <a:spcPts val="3243"/>
              </a:lnSpc>
            </a:pPr>
            <a:r>
              <a:rPr lang="en-US" sz="1520" dirty="0">
                <a:solidFill>
                  <a:srgbClr val="CBD5E1"/>
                </a:solidFill>
                <a:latin typeface="Arial" pitchFamily="34" charset="0"/>
                <a:ea typeface="Arial" pitchFamily="34" charset="-122"/>
                <a:cs typeface="Arial" pitchFamily="34" charset="-120"/>
              </a:rPr>
              <a:t>Inaugural &amp; Plenaries</a:t>
            </a:r>
            <a:endParaRPr lang="en-US" sz="1520" dirty="0"/>
          </a:p>
        </p:txBody>
      </p:sp>
      <p:sp>
        <p:nvSpPr>
          <p:cNvPr id="8" name="Text 6"/>
          <p:cNvSpPr/>
          <p:nvPr/>
        </p:nvSpPr>
        <p:spPr>
          <a:xfrm>
            <a:off x="1422400" y="3242271"/>
            <a:ext cx="2404467" cy="1694656"/>
          </a:xfrm>
          <a:prstGeom prst="rect">
            <a:avLst/>
          </a:prstGeom>
          <a:noFill/>
          <a:ln/>
        </p:spPr>
        <p:txBody>
          <a:bodyPr wrap="square" lIns="0" tIns="0" rIns="0" bIns="0" rtlCol="0" anchor="t"/>
          <a:lstStyle/>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Opening ceremony</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IUSSP felicitation</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PFI session</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5 Panel Discussions</a:t>
            </a:r>
            <a:endParaRPr lang="en-US" sz="1520" dirty="0"/>
          </a:p>
        </p:txBody>
      </p:sp>
      <p:sp>
        <p:nvSpPr>
          <p:cNvPr id="9" name="Text 7"/>
          <p:cNvSpPr/>
          <p:nvPr/>
        </p:nvSpPr>
        <p:spPr>
          <a:xfrm>
            <a:off x="4741267" y="2415381"/>
            <a:ext cx="2763452"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Day 2: 28 Nov</a:t>
            </a:r>
            <a:endParaRPr lang="en-US" sz="2400" dirty="0"/>
          </a:p>
        </p:txBody>
      </p:sp>
      <p:sp>
        <p:nvSpPr>
          <p:cNvPr id="10" name="Text 8"/>
          <p:cNvSpPr/>
          <p:nvPr/>
        </p:nvSpPr>
        <p:spPr>
          <a:xfrm>
            <a:off x="4741267" y="2933502"/>
            <a:ext cx="2763452" cy="308769"/>
          </a:xfrm>
          <a:prstGeom prst="rect">
            <a:avLst/>
          </a:prstGeom>
          <a:noFill/>
          <a:ln/>
        </p:spPr>
        <p:txBody>
          <a:bodyPr wrap="square" lIns="0" tIns="0" rIns="0" bIns="0" rtlCol="0" anchor="t"/>
          <a:lstStyle/>
          <a:p>
            <a:pPr>
              <a:lnSpc>
                <a:spcPts val="3243"/>
              </a:lnSpc>
            </a:pPr>
            <a:r>
              <a:rPr lang="en-US" sz="1520" dirty="0">
                <a:solidFill>
                  <a:srgbClr val="CBD5E1"/>
                </a:solidFill>
                <a:latin typeface="Arial" pitchFamily="34" charset="0"/>
                <a:ea typeface="Arial" pitchFamily="34" charset="-122"/>
                <a:cs typeface="Arial" pitchFamily="34" charset="-120"/>
              </a:rPr>
              <a:t>Research Showcase</a:t>
            </a:r>
            <a:endParaRPr lang="en-US" sz="1520" dirty="0"/>
          </a:p>
        </p:txBody>
      </p:sp>
      <p:sp>
        <p:nvSpPr>
          <p:cNvPr id="11" name="Text 9"/>
          <p:cNvSpPr/>
          <p:nvPr/>
        </p:nvSpPr>
        <p:spPr>
          <a:xfrm>
            <a:off x="5046067" y="3242271"/>
            <a:ext cx="2404467" cy="1694656"/>
          </a:xfrm>
          <a:prstGeom prst="rect">
            <a:avLst/>
          </a:prstGeom>
          <a:noFill/>
          <a:ln/>
        </p:spPr>
        <p:txBody>
          <a:bodyPr wrap="square" lIns="0" tIns="0" rIns="0" bIns="0" rtlCol="0" anchor="t"/>
          <a:lstStyle/>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10 technical sessions</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Poster Sessions</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2 plenaries</a:t>
            </a:r>
            <a:endParaRPr lang="en-US" sz="1520" dirty="0"/>
          </a:p>
        </p:txBody>
      </p:sp>
      <p:sp>
        <p:nvSpPr>
          <p:cNvPr id="12" name="Text 10"/>
          <p:cNvSpPr/>
          <p:nvPr/>
        </p:nvSpPr>
        <p:spPr>
          <a:xfrm>
            <a:off x="8364935" y="2415381"/>
            <a:ext cx="2763452"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Day 3: 29 Nov</a:t>
            </a:r>
            <a:endParaRPr lang="en-US" sz="2400" dirty="0"/>
          </a:p>
        </p:txBody>
      </p:sp>
      <p:sp>
        <p:nvSpPr>
          <p:cNvPr id="13" name="Text 11"/>
          <p:cNvSpPr/>
          <p:nvPr/>
        </p:nvSpPr>
        <p:spPr>
          <a:xfrm>
            <a:off x="8364935" y="2933502"/>
            <a:ext cx="2763452" cy="308769"/>
          </a:xfrm>
          <a:prstGeom prst="rect">
            <a:avLst/>
          </a:prstGeom>
          <a:noFill/>
          <a:ln/>
        </p:spPr>
        <p:txBody>
          <a:bodyPr wrap="square" lIns="0" tIns="0" rIns="0" bIns="0" rtlCol="0" anchor="t"/>
          <a:lstStyle/>
          <a:p>
            <a:pPr>
              <a:lnSpc>
                <a:spcPts val="3243"/>
              </a:lnSpc>
            </a:pPr>
            <a:r>
              <a:rPr lang="en-US" sz="1520" dirty="0">
                <a:solidFill>
                  <a:srgbClr val="CBD5E1"/>
                </a:solidFill>
                <a:latin typeface="Arial" pitchFamily="34" charset="0"/>
                <a:ea typeface="Arial" pitchFamily="34" charset="-122"/>
                <a:cs typeface="Arial" pitchFamily="34" charset="-120"/>
              </a:rPr>
              <a:t>Awards &amp; Synthesis</a:t>
            </a:r>
            <a:endParaRPr lang="en-US" sz="1520" dirty="0"/>
          </a:p>
        </p:txBody>
      </p:sp>
      <p:sp>
        <p:nvSpPr>
          <p:cNvPr id="14" name="Text 12"/>
          <p:cNvSpPr/>
          <p:nvPr/>
        </p:nvSpPr>
        <p:spPr>
          <a:xfrm>
            <a:off x="8669735" y="3242271"/>
            <a:ext cx="2404467" cy="1694656"/>
          </a:xfrm>
          <a:prstGeom prst="rect">
            <a:avLst/>
          </a:prstGeom>
          <a:noFill/>
          <a:ln/>
        </p:spPr>
        <p:txBody>
          <a:bodyPr wrap="square" lIns="0" tIns="0" rIns="0" bIns="0" rtlCol="0" anchor="t"/>
          <a:lstStyle/>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Award sessions</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Poster Presentation</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5  technical sessions</a:t>
            </a:r>
            <a:endParaRPr lang="en-US" sz="1520" dirty="0"/>
          </a:p>
          <a:p>
            <a:pPr marL="457189" indent="-457189">
              <a:lnSpc>
                <a:spcPts val="3648"/>
              </a:lnSpc>
              <a:buSzPct val="100000"/>
              <a:buChar char="•"/>
            </a:pPr>
            <a:r>
              <a:rPr lang="en-US" sz="1520" dirty="0">
                <a:solidFill>
                  <a:srgbClr val="F1F5F9"/>
                </a:solidFill>
                <a:latin typeface="Arial" pitchFamily="34" charset="0"/>
                <a:ea typeface="Arial" pitchFamily="34" charset="-122"/>
                <a:cs typeface="Arial" pitchFamily="34" charset="-120"/>
              </a:rPr>
              <a:t>Valedictory</a:t>
            </a:r>
            <a:endParaRPr lang="en-US" sz="152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1" name="Rectangle 40">
            <a:extLst>
              <a:ext uri="{FF2B5EF4-FFF2-40B4-BE49-F238E27FC236}">
                <a16:creationId xmlns:a16="http://schemas.microsoft.com/office/drawing/2014/main" id="{531A1158-931F-4682-A085-AF74D62041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C70F5BC-8074-ADFF-33DA-933F79395185}"/>
              </a:ext>
            </a:extLst>
          </p:cNvPr>
          <p:cNvSpPr>
            <a:spLocks noGrp="1"/>
          </p:cNvSpPr>
          <p:nvPr>
            <p:ph type="title"/>
          </p:nvPr>
        </p:nvSpPr>
        <p:spPr>
          <a:xfrm>
            <a:off x="6096000" y="609600"/>
            <a:ext cx="3178002" cy="1922060"/>
          </a:xfrm>
        </p:spPr>
        <p:txBody>
          <a:bodyPr anchor="b">
            <a:normAutofit/>
          </a:bodyPr>
          <a:lstStyle/>
          <a:p>
            <a:pPr>
              <a:lnSpc>
                <a:spcPct val="90000"/>
              </a:lnSpc>
            </a:pPr>
            <a:r>
              <a:rPr lang="en-IN" sz="2200" b="1"/>
              <a:t>Plenary Session: Adolescents in Transition (Population Council)</a:t>
            </a:r>
            <a:br>
              <a:rPr lang="en-IN" sz="2200"/>
            </a:br>
            <a:endParaRPr lang="en-IN" sz="2200"/>
          </a:p>
        </p:txBody>
      </p:sp>
      <p:pic>
        <p:nvPicPr>
          <p:cNvPr id="5" name="Picture 4">
            <a:extLst>
              <a:ext uri="{FF2B5EF4-FFF2-40B4-BE49-F238E27FC236}">
                <a16:creationId xmlns:a16="http://schemas.microsoft.com/office/drawing/2014/main" id="{20223605-5739-26A2-D946-145C75B79437}"/>
              </a:ext>
            </a:extLst>
          </p:cNvPr>
          <p:cNvPicPr>
            <a:picLocks noChangeAspect="1"/>
          </p:cNvPicPr>
          <p:nvPr/>
        </p:nvPicPr>
        <p:blipFill>
          <a:blip r:embed="rId2">
            <a:extLst>
              <a:ext uri="{28A0092B-C50C-407E-A947-70E740481C1C}">
                <a14:useLocalDpi xmlns:a14="http://schemas.microsoft.com/office/drawing/2010/main" val="0"/>
              </a:ext>
            </a:extLst>
          </a:blip>
          <a:srcRect l="9505" r="13252" b="-3"/>
          <a:stretch>
            <a:fillRect/>
          </a:stretch>
        </p:blipFill>
        <p:spPr>
          <a:xfrm>
            <a:off x="3078396" y="10"/>
            <a:ext cx="3030396" cy="2618824"/>
          </a:xfrm>
          <a:custGeom>
            <a:avLst/>
            <a:gdLst/>
            <a:ahLst/>
            <a:cxnLst/>
            <a:rect l="l" t="t" r="r" b="b"/>
            <a:pathLst>
              <a:path w="3030396" h="2618834">
                <a:moveTo>
                  <a:pt x="398252" y="0"/>
                </a:moveTo>
                <a:lnTo>
                  <a:pt x="1887012" y="0"/>
                </a:lnTo>
                <a:lnTo>
                  <a:pt x="1887012" y="1"/>
                </a:lnTo>
                <a:lnTo>
                  <a:pt x="3030396" y="1"/>
                </a:lnTo>
                <a:lnTo>
                  <a:pt x="2639222" y="2618834"/>
                </a:lnTo>
                <a:lnTo>
                  <a:pt x="0" y="2618834"/>
                </a:lnTo>
                <a:close/>
              </a:path>
            </a:pathLst>
          </a:custGeom>
        </p:spPr>
      </p:pic>
      <p:pic>
        <p:nvPicPr>
          <p:cNvPr id="23" name="Picture 22">
            <a:extLst>
              <a:ext uri="{FF2B5EF4-FFF2-40B4-BE49-F238E27FC236}">
                <a16:creationId xmlns:a16="http://schemas.microsoft.com/office/drawing/2014/main" id="{D9B495DE-FF3F-D80C-B69B-2B4BD2A5E832}"/>
              </a:ext>
            </a:extLst>
          </p:cNvPr>
          <p:cNvPicPr>
            <a:picLocks noChangeAspect="1"/>
          </p:cNvPicPr>
          <p:nvPr/>
        </p:nvPicPr>
        <p:blipFill>
          <a:blip r:embed="rId3">
            <a:extLst>
              <a:ext uri="{28A0092B-C50C-407E-A947-70E740481C1C}">
                <a14:useLocalDpi xmlns:a14="http://schemas.microsoft.com/office/drawing/2010/main" val="0"/>
              </a:ext>
            </a:extLst>
          </a:blip>
          <a:srcRect l="8282" r="14278" b="-3"/>
          <a:stretch>
            <a:fillRect/>
          </a:stretch>
        </p:blipFill>
        <p:spPr>
          <a:xfrm>
            <a:off x="440943" y="10"/>
            <a:ext cx="3038117" cy="2618824"/>
          </a:xfrm>
          <a:custGeom>
            <a:avLst/>
            <a:gdLst/>
            <a:ahLst/>
            <a:cxnLst/>
            <a:rect l="l" t="t" r="r" b="b"/>
            <a:pathLst>
              <a:path w="3038117" h="2618834">
                <a:moveTo>
                  <a:pt x="389438" y="0"/>
                </a:moveTo>
                <a:lnTo>
                  <a:pt x="3038117" y="0"/>
                </a:lnTo>
                <a:lnTo>
                  <a:pt x="2639865" y="2618834"/>
                </a:lnTo>
                <a:lnTo>
                  <a:pt x="0" y="2618834"/>
                </a:lnTo>
                <a:close/>
              </a:path>
            </a:pathLst>
          </a:custGeom>
        </p:spPr>
      </p:pic>
      <p:pic>
        <p:nvPicPr>
          <p:cNvPr id="19" name="Picture 18">
            <a:extLst>
              <a:ext uri="{FF2B5EF4-FFF2-40B4-BE49-F238E27FC236}">
                <a16:creationId xmlns:a16="http://schemas.microsoft.com/office/drawing/2014/main" id="{B50A0A7A-F8BE-E538-3EF2-0D68304F85E5}"/>
              </a:ext>
            </a:extLst>
          </p:cNvPr>
          <p:cNvPicPr>
            <a:picLocks noChangeAspect="1"/>
          </p:cNvPicPr>
          <p:nvPr/>
        </p:nvPicPr>
        <p:blipFill>
          <a:blip r:embed="rId4">
            <a:extLst>
              <a:ext uri="{28A0092B-C50C-407E-A947-70E740481C1C}">
                <a14:useLocalDpi xmlns:a14="http://schemas.microsoft.com/office/drawing/2010/main" val="0"/>
              </a:ext>
            </a:extLst>
          </a:blip>
          <a:srcRect r="9970"/>
          <a:stretch>
            <a:fillRect/>
          </a:stretch>
        </p:blipFill>
        <p:spPr>
          <a:xfrm>
            <a:off x="1" y="2618834"/>
            <a:ext cx="5717617" cy="4239166"/>
          </a:xfrm>
          <a:custGeom>
            <a:avLst/>
            <a:gdLst/>
            <a:ahLst/>
            <a:cxnLst/>
            <a:rect l="l" t="t" r="r" b="b"/>
            <a:pathLst>
              <a:path w="5717617" h="4239166">
                <a:moveTo>
                  <a:pt x="440944" y="0"/>
                </a:moveTo>
                <a:lnTo>
                  <a:pt x="5717617" y="0"/>
                </a:lnTo>
                <a:lnTo>
                  <a:pt x="5084413" y="4239166"/>
                </a:lnTo>
                <a:lnTo>
                  <a:pt x="0" y="4239166"/>
                </a:lnTo>
                <a:lnTo>
                  <a:pt x="0" y="2965186"/>
                </a:lnTo>
                <a:close/>
              </a:path>
            </a:pathLst>
          </a:custGeom>
        </p:spPr>
      </p:pic>
      <p:sp>
        <p:nvSpPr>
          <p:cNvPr id="3" name="Content Placeholder 2">
            <a:extLst>
              <a:ext uri="{FF2B5EF4-FFF2-40B4-BE49-F238E27FC236}">
                <a16:creationId xmlns:a16="http://schemas.microsoft.com/office/drawing/2014/main" id="{84570FEA-1162-B5D1-8651-33A1BEC8480F}"/>
              </a:ext>
            </a:extLst>
          </p:cNvPr>
          <p:cNvSpPr>
            <a:spLocks noGrp="1"/>
          </p:cNvSpPr>
          <p:nvPr>
            <p:ph idx="1"/>
          </p:nvPr>
        </p:nvSpPr>
        <p:spPr>
          <a:xfrm>
            <a:off x="6096000" y="2710380"/>
            <a:ext cx="3178002" cy="3330982"/>
          </a:xfrm>
        </p:spPr>
        <p:txBody>
          <a:bodyPr>
            <a:normAutofit/>
          </a:bodyPr>
          <a:lstStyle/>
          <a:p>
            <a:pPr marL="0" indent="0">
              <a:lnSpc>
                <a:spcPct val="90000"/>
              </a:lnSpc>
              <a:buNone/>
            </a:pPr>
            <a:r>
              <a:rPr lang="en-IN" sz="1700" b="1"/>
              <a:t>Speakers:</a:t>
            </a:r>
            <a:r>
              <a:rPr lang="en-IN" sz="1700"/>
              <a:t> Aditi, Basant Panda, Monica Shrivastav, Kajori Banerjee</a:t>
            </a:r>
          </a:p>
          <a:p>
            <a:pPr marL="0" indent="0">
              <a:lnSpc>
                <a:spcPct val="90000"/>
              </a:lnSpc>
              <a:buNone/>
            </a:pPr>
            <a:r>
              <a:rPr lang="en-IN" sz="1700" b="1"/>
              <a:t>Key Points:</a:t>
            </a:r>
            <a:endParaRPr lang="en-IN" sz="1700"/>
          </a:p>
          <a:p>
            <a:pPr lvl="0">
              <a:lnSpc>
                <a:spcPct val="90000"/>
              </a:lnSpc>
            </a:pPr>
            <a:r>
              <a:rPr lang="en-IN" sz="1700"/>
              <a:t>Life skills and mental resilience</a:t>
            </a:r>
          </a:p>
          <a:p>
            <a:pPr lvl="0">
              <a:lnSpc>
                <a:spcPct val="90000"/>
              </a:lnSpc>
            </a:pPr>
            <a:r>
              <a:rPr lang="en-IN" sz="1700"/>
              <a:t>Gendered pathways for adolescent opportunity</a:t>
            </a:r>
          </a:p>
          <a:p>
            <a:pPr lvl="0">
              <a:lnSpc>
                <a:spcPct val="90000"/>
              </a:lnSpc>
            </a:pPr>
            <a:r>
              <a:rPr lang="en-IN" sz="1700"/>
              <a:t>Digital exposure and risks</a:t>
            </a:r>
          </a:p>
          <a:p>
            <a:pPr lvl="0">
              <a:lnSpc>
                <a:spcPct val="90000"/>
              </a:lnSpc>
            </a:pPr>
            <a:r>
              <a:rPr lang="en-IN" sz="1700"/>
              <a:t>Systems thinking in nutrition</a:t>
            </a:r>
          </a:p>
          <a:p>
            <a:pPr>
              <a:lnSpc>
                <a:spcPct val="90000"/>
              </a:lnSpc>
            </a:pPr>
            <a:endParaRPr lang="en-IN" sz="1700"/>
          </a:p>
        </p:txBody>
      </p:sp>
      <p:grpSp>
        <p:nvGrpSpPr>
          <p:cNvPr id="42" name="Group 41">
            <a:extLst>
              <a:ext uri="{FF2B5EF4-FFF2-40B4-BE49-F238E27FC236}">
                <a16:creationId xmlns:a16="http://schemas.microsoft.com/office/drawing/2014/main" id="{68CC4534-BAAC-4D5F-9F61-089745A30A8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31" name="Straight Connector 30">
              <a:extLst>
                <a:ext uri="{FF2B5EF4-FFF2-40B4-BE49-F238E27FC236}">
                  <a16:creationId xmlns:a16="http://schemas.microsoft.com/office/drawing/2014/main" id="{99868E2D-9742-407F-951A-CBC2D02BB606}"/>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0260601E-0F58-44EA-8496-D4CCBA9DF709}"/>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33" name="Rectangle 23">
              <a:extLst>
                <a:ext uri="{FF2B5EF4-FFF2-40B4-BE49-F238E27FC236}">
                  <a16:creationId xmlns:a16="http://schemas.microsoft.com/office/drawing/2014/main" id="{E7685DF3-C544-4461-BCFF-BFC22FD087C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4" name="Rectangle 25">
              <a:extLst>
                <a:ext uri="{FF2B5EF4-FFF2-40B4-BE49-F238E27FC236}">
                  <a16:creationId xmlns:a16="http://schemas.microsoft.com/office/drawing/2014/main" id="{BF702000-D597-4B33-97F1-3EA2CA978D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5" name="Isosceles Triangle 34">
              <a:extLst>
                <a:ext uri="{FF2B5EF4-FFF2-40B4-BE49-F238E27FC236}">
                  <a16:creationId xmlns:a16="http://schemas.microsoft.com/office/drawing/2014/main" id="{7940EC63-7135-4958-A6DA-2B7B3F549B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6" name="Rectangle 27">
              <a:extLst>
                <a:ext uri="{FF2B5EF4-FFF2-40B4-BE49-F238E27FC236}">
                  <a16:creationId xmlns:a16="http://schemas.microsoft.com/office/drawing/2014/main" id="{0EDEC1C3-D953-4DF1-914A-FE4A7DB6127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7" name="Rectangle 28">
              <a:extLst>
                <a:ext uri="{FF2B5EF4-FFF2-40B4-BE49-F238E27FC236}">
                  <a16:creationId xmlns:a16="http://schemas.microsoft.com/office/drawing/2014/main" id="{58EFEF71-11D2-41FA-B797-4781045CEA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8" name="Rectangle 29">
              <a:extLst>
                <a:ext uri="{FF2B5EF4-FFF2-40B4-BE49-F238E27FC236}">
                  <a16:creationId xmlns:a16="http://schemas.microsoft.com/office/drawing/2014/main" id="{08B9320D-2631-415E-9956-83E6C6F1D7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9" name="Isosceles Triangle 38">
              <a:extLst>
                <a:ext uri="{FF2B5EF4-FFF2-40B4-BE49-F238E27FC236}">
                  <a16:creationId xmlns:a16="http://schemas.microsoft.com/office/drawing/2014/main" id="{164EAB87-65E0-4E1F-B08C-D636A9585C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0" name="Isosceles Triangle 39">
              <a:extLst>
                <a:ext uri="{FF2B5EF4-FFF2-40B4-BE49-F238E27FC236}">
                  <a16:creationId xmlns:a16="http://schemas.microsoft.com/office/drawing/2014/main" id="{A3C46668-C714-4110-8DCB-DB005636609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Tree>
    <p:extLst>
      <p:ext uri="{BB962C8B-B14F-4D97-AF65-F5344CB8AC3E}">
        <p14:creationId xmlns:p14="http://schemas.microsoft.com/office/powerpoint/2010/main" val="3654599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2A24B-4472-DFD0-3295-537DEC51A391}"/>
              </a:ext>
            </a:extLst>
          </p:cNvPr>
          <p:cNvSpPr>
            <a:spLocks noGrp="1"/>
          </p:cNvSpPr>
          <p:nvPr>
            <p:ph type="title"/>
          </p:nvPr>
        </p:nvSpPr>
        <p:spPr>
          <a:xfrm>
            <a:off x="677334" y="609600"/>
            <a:ext cx="8596667" cy="1320800"/>
          </a:xfrm>
        </p:spPr>
        <p:txBody>
          <a:bodyPr>
            <a:normAutofit/>
          </a:bodyPr>
          <a:lstStyle/>
          <a:p>
            <a:pPr>
              <a:lnSpc>
                <a:spcPct val="90000"/>
              </a:lnSpc>
            </a:pPr>
            <a:r>
              <a:rPr lang="en-IN" sz="2000" b="1"/>
              <a:t>Plenary Session: Population, Environment &amp; Culture (</a:t>
            </a:r>
            <a:r>
              <a:rPr lang="en-IN" sz="2000" b="1" err="1"/>
              <a:t>AnSI</a:t>
            </a:r>
            <a:r>
              <a:rPr lang="en-IN" sz="2000" b="1"/>
              <a:t>) </a:t>
            </a:r>
            <a:br>
              <a:rPr lang="en-IN" sz="2000" b="1"/>
            </a:br>
            <a:r>
              <a:rPr lang="en-US" sz="2000"/>
              <a:t>Interdisciplinary Approaches from Ongoing Projects of the Anthropological Survey of India</a:t>
            </a:r>
            <a:br>
              <a:rPr lang="en-IN" sz="2000"/>
            </a:br>
            <a:endParaRPr lang="en-IN" sz="2000"/>
          </a:p>
        </p:txBody>
      </p:sp>
      <p:pic>
        <p:nvPicPr>
          <p:cNvPr id="6" name="Picture 5" descr="A person standing at a podium with a microphone&#10;&#10;AI-generated content may be incorrect.">
            <a:extLst>
              <a:ext uri="{FF2B5EF4-FFF2-40B4-BE49-F238E27FC236}">
                <a16:creationId xmlns:a16="http://schemas.microsoft.com/office/drawing/2014/main" id="{FDDFA1A8-196E-3FE1-B776-E503CC20FA8F}"/>
              </a:ext>
            </a:extLst>
          </p:cNvPr>
          <p:cNvPicPr>
            <a:picLocks noChangeAspect="1"/>
          </p:cNvPicPr>
          <p:nvPr/>
        </p:nvPicPr>
        <p:blipFill>
          <a:blip r:embed="rId2">
            <a:extLst>
              <a:ext uri="{28A0092B-C50C-407E-A947-70E740481C1C}">
                <a14:useLocalDpi xmlns:a14="http://schemas.microsoft.com/office/drawing/2010/main" val="0"/>
              </a:ext>
            </a:extLst>
          </a:blip>
          <a:srcRect r="-6" b="12960"/>
          <a:stretch>
            <a:fillRect/>
          </a:stretch>
        </p:blipFill>
        <p:spPr>
          <a:xfrm>
            <a:off x="677334" y="2158073"/>
            <a:ext cx="3144597" cy="1826881"/>
          </a:xfrm>
          <a:prstGeom prst="rect">
            <a:avLst/>
          </a:prstGeom>
        </p:spPr>
      </p:pic>
      <p:sp>
        <p:nvSpPr>
          <p:cNvPr id="13" name="Isosceles Triangle 8">
            <a:extLst>
              <a:ext uri="{FF2B5EF4-FFF2-40B4-BE49-F238E27FC236}">
                <a16:creationId xmlns:a16="http://schemas.microsoft.com/office/drawing/2014/main" id="{118DD5A8-BBF1-479C-AE8F-0A9C67A029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Content Placeholder 2">
            <a:extLst>
              <a:ext uri="{FF2B5EF4-FFF2-40B4-BE49-F238E27FC236}">
                <a16:creationId xmlns:a16="http://schemas.microsoft.com/office/drawing/2014/main" id="{6BDCAA06-4B7F-B1F2-69C0-32AD75D78DBA}"/>
              </a:ext>
            </a:extLst>
          </p:cNvPr>
          <p:cNvSpPr>
            <a:spLocks noGrp="1"/>
          </p:cNvSpPr>
          <p:nvPr>
            <p:ph idx="1"/>
          </p:nvPr>
        </p:nvSpPr>
        <p:spPr>
          <a:xfrm>
            <a:off x="4062394" y="2160589"/>
            <a:ext cx="5508643" cy="4448758"/>
          </a:xfrm>
        </p:spPr>
        <p:txBody>
          <a:bodyPr>
            <a:normAutofit/>
          </a:bodyPr>
          <a:lstStyle/>
          <a:p>
            <a:pPr marL="0" indent="0">
              <a:lnSpc>
                <a:spcPct val="90000"/>
              </a:lnSpc>
              <a:buNone/>
            </a:pPr>
            <a:r>
              <a:rPr lang="en-IN" sz="1100" b="1" dirty="0"/>
              <a:t>Speakers &amp; Key Points</a:t>
            </a:r>
          </a:p>
          <a:p>
            <a:pPr>
              <a:lnSpc>
                <a:spcPct val="90000"/>
              </a:lnSpc>
            </a:pPr>
            <a:r>
              <a:rPr lang="en-IN" sz="1100" b="1" dirty="0"/>
              <a:t>Dr. Mithun Sikdar, SA(P), SRC Mysore</a:t>
            </a:r>
            <a:br>
              <a:rPr lang="en-IN" sz="1100" dirty="0"/>
            </a:br>
            <a:r>
              <a:rPr lang="en-IN" sz="1100" i="1" dirty="0"/>
              <a:t>Perceptions of happiness among the elderly in Mysuru</a:t>
            </a:r>
            <a:endParaRPr lang="en-IN" sz="1100" dirty="0"/>
          </a:p>
          <a:p>
            <a:pPr>
              <a:lnSpc>
                <a:spcPct val="90000"/>
              </a:lnSpc>
            </a:pPr>
            <a:r>
              <a:rPr lang="en-IN" sz="1100" b="1" dirty="0"/>
              <a:t>Dr. Abhishikta Roy, SA(P), NWRC Dehradun</a:t>
            </a:r>
            <a:br>
              <a:rPr lang="en-IN" sz="1100" dirty="0"/>
            </a:br>
            <a:r>
              <a:rPr lang="en-IN" sz="1100" i="1" dirty="0"/>
              <a:t>Pesticide use and emerging health burden among tribal farmers in Vidarbha</a:t>
            </a:r>
            <a:endParaRPr lang="en-IN" sz="1100" dirty="0"/>
          </a:p>
          <a:p>
            <a:pPr>
              <a:lnSpc>
                <a:spcPct val="90000"/>
              </a:lnSpc>
            </a:pPr>
            <a:r>
              <a:rPr lang="en-IN" sz="1100" b="1" dirty="0"/>
              <a:t>Shri Kiran </a:t>
            </a:r>
            <a:r>
              <a:rPr lang="en-IN" sz="1100" b="1" dirty="0" err="1"/>
              <a:t>Uttaravalli</a:t>
            </a:r>
            <a:r>
              <a:rPr lang="en-IN" sz="1100" b="1" dirty="0"/>
              <a:t>, RA(P), CRC Nagpur</a:t>
            </a:r>
            <a:br>
              <a:rPr lang="en-IN" sz="1100" dirty="0"/>
            </a:br>
            <a:r>
              <a:rPr lang="en-IN" sz="1100" i="1" dirty="0" err="1"/>
              <a:t>Agro</a:t>
            </a:r>
            <a:r>
              <a:rPr lang="en-IN" sz="1100" i="1" dirty="0"/>
              <a:t>-chemical exposure and neurogenic consequences among tribal farmers</a:t>
            </a:r>
            <a:endParaRPr lang="en-IN" sz="1100" dirty="0"/>
          </a:p>
          <a:p>
            <a:pPr>
              <a:lnSpc>
                <a:spcPct val="90000"/>
              </a:lnSpc>
            </a:pPr>
            <a:r>
              <a:rPr lang="en-IN" sz="1100" b="1" dirty="0"/>
              <a:t>Ms. Anjali Nikam, RA(P), NWRC Dehradun</a:t>
            </a:r>
            <a:br>
              <a:rPr lang="en-IN" sz="1100" dirty="0"/>
            </a:br>
            <a:r>
              <a:rPr lang="en-IN" sz="1100" i="1" dirty="0"/>
              <a:t>Loosening of friendship and neighbourhood bonds after the pandemic</a:t>
            </a:r>
            <a:endParaRPr lang="en-IN" sz="1100" dirty="0"/>
          </a:p>
          <a:p>
            <a:pPr>
              <a:lnSpc>
                <a:spcPct val="90000"/>
              </a:lnSpc>
            </a:pPr>
            <a:r>
              <a:rPr lang="en-IN" sz="1100" b="1" dirty="0"/>
              <a:t>Shri Ganesh Chandru Ramteke, RA(P), NWRC Dehradun</a:t>
            </a:r>
            <a:br>
              <a:rPr lang="en-IN" sz="1100" dirty="0"/>
            </a:br>
            <a:r>
              <a:rPr lang="en-IN" sz="1100" i="1" dirty="0"/>
              <a:t>Deforestation and biodiversity loss due to iron ore mining in </a:t>
            </a:r>
            <a:r>
              <a:rPr lang="en-IN" sz="1100" i="1" dirty="0" err="1"/>
              <a:t>Surjagad</a:t>
            </a:r>
            <a:r>
              <a:rPr lang="en-IN" sz="1100" i="1" dirty="0"/>
              <a:t>, </a:t>
            </a:r>
            <a:r>
              <a:rPr lang="en-IN" sz="1100" i="1" dirty="0" err="1"/>
              <a:t>Gadchiroli</a:t>
            </a:r>
            <a:endParaRPr lang="en-IN" sz="1100" dirty="0"/>
          </a:p>
          <a:p>
            <a:pPr>
              <a:lnSpc>
                <a:spcPct val="90000"/>
              </a:lnSpc>
            </a:pPr>
            <a:r>
              <a:rPr lang="en-IN" sz="1100" b="1" dirty="0"/>
              <a:t>Shri Tushar Srivastava, RA(P), NWRC Dehradun</a:t>
            </a:r>
            <a:br>
              <a:rPr lang="en-IN" sz="1100" dirty="0"/>
            </a:br>
            <a:r>
              <a:rPr lang="en-IN" sz="1100" i="1" dirty="0"/>
              <a:t>Social support and active aging: Case study from </a:t>
            </a:r>
            <a:r>
              <a:rPr lang="en-IN" sz="1100" i="1" dirty="0" err="1"/>
              <a:t>Swabhimaan</a:t>
            </a:r>
            <a:r>
              <a:rPr lang="en-IN" sz="1100" i="1" dirty="0"/>
              <a:t> Kendra, Dehradun Smart City</a:t>
            </a:r>
            <a:endParaRPr lang="en-IN" sz="1100" dirty="0"/>
          </a:p>
          <a:p>
            <a:pPr>
              <a:lnSpc>
                <a:spcPct val="90000"/>
              </a:lnSpc>
            </a:pPr>
            <a:r>
              <a:rPr lang="en-IN" sz="1100" b="1" dirty="0"/>
              <a:t>Ms. Priya Dey, JRF, Head Office Kolkata</a:t>
            </a:r>
            <a:br>
              <a:rPr lang="en-IN" sz="1100" dirty="0"/>
            </a:br>
            <a:r>
              <a:rPr lang="en-IN" sz="1100" i="1" dirty="0"/>
              <a:t>Cash-crop monocultures, pesticide exposure, and health impacts on Indigenous agrarians in Vidarbha</a:t>
            </a:r>
            <a:endParaRPr lang="en-IN" sz="1100" dirty="0"/>
          </a:p>
          <a:p>
            <a:pPr>
              <a:lnSpc>
                <a:spcPct val="90000"/>
              </a:lnSpc>
            </a:pPr>
            <a:r>
              <a:rPr lang="en-IN" sz="1100" b="1" dirty="0"/>
              <a:t>Dr. Parikshit Chakraborty, Research Investigator, Cultural Research Institute</a:t>
            </a:r>
            <a:br>
              <a:rPr lang="en-IN" sz="1100" dirty="0"/>
            </a:br>
            <a:r>
              <a:rPr lang="en-IN" sz="1100" i="1" dirty="0"/>
              <a:t>Health status and disability assessment of the oldest-old population in West Bengal</a:t>
            </a:r>
            <a:endParaRPr lang="en-IN" sz="1100" dirty="0"/>
          </a:p>
          <a:p>
            <a:pPr>
              <a:lnSpc>
                <a:spcPct val="90000"/>
              </a:lnSpc>
            </a:pPr>
            <a:endParaRPr lang="en-IN" sz="1100" dirty="0"/>
          </a:p>
        </p:txBody>
      </p:sp>
      <p:sp>
        <p:nvSpPr>
          <p:cNvPr id="15" name="Rectangle 14">
            <a:extLst>
              <a:ext uri="{FF2B5EF4-FFF2-40B4-BE49-F238E27FC236}">
                <a16:creationId xmlns:a16="http://schemas.microsoft.com/office/drawing/2014/main" id="{892857CF-2228-4AEC-8513-A214C1AB7C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2426230" y="5618029"/>
            <a:ext cx="618066" cy="228600"/>
          </a:xfrm>
          <a:prstGeom prst="rect">
            <a:avLst/>
          </a:prstGeom>
          <a:solidFill>
            <a:srgbClr val="EA2D5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descr="A group of people sitting on a stage&#10;&#10;AI-generated content may be incorrect.">
            <a:extLst>
              <a:ext uri="{FF2B5EF4-FFF2-40B4-BE49-F238E27FC236}">
                <a16:creationId xmlns:a16="http://schemas.microsoft.com/office/drawing/2014/main" id="{D754183B-CF2D-7471-9DA6-2ACBB8E0942F}"/>
              </a:ext>
            </a:extLst>
          </p:cNvPr>
          <p:cNvPicPr>
            <a:picLocks noChangeAspect="1"/>
          </p:cNvPicPr>
          <p:nvPr/>
        </p:nvPicPr>
        <p:blipFill>
          <a:blip r:embed="rId3">
            <a:extLst>
              <a:ext uri="{28A0092B-C50C-407E-A947-70E740481C1C}">
                <a14:useLocalDpi xmlns:a14="http://schemas.microsoft.com/office/drawing/2010/main" val="0"/>
              </a:ext>
            </a:extLst>
          </a:blip>
          <a:srcRect t="12966" r="-6" b="-6"/>
          <a:stretch>
            <a:fillRect/>
          </a:stretch>
        </p:blipFill>
        <p:spPr>
          <a:xfrm>
            <a:off x="677334" y="4214811"/>
            <a:ext cx="3144597" cy="1826881"/>
          </a:xfrm>
          <a:prstGeom prst="rect">
            <a:avLst/>
          </a:prstGeom>
        </p:spPr>
      </p:pic>
    </p:spTree>
    <p:extLst>
      <p:ext uri="{BB962C8B-B14F-4D97-AF65-F5344CB8AC3E}">
        <p14:creationId xmlns:p14="http://schemas.microsoft.com/office/powerpoint/2010/main" val="19598516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52095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4436467" y="252095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060135" y="2520951"/>
            <a:ext cx="3318867" cy="3524251"/>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5" name="Text 3"/>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chemeClr val="tx2"/>
                </a:solidFill>
                <a:latin typeface="Arial" pitchFamily="34" charset="0"/>
                <a:ea typeface="Arial" pitchFamily="34" charset="-122"/>
                <a:cs typeface="Arial" pitchFamily="34" charset="-120"/>
              </a:rPr>
              <a:t>Technical Session 2</a:t>
            </a:r>
            <a:endParaRPr lang="en-US" sz="3600" dirty="0">
              <a:solidFill>
                <a:schemeClr val="tx2"/>
              </a:solidFill>
            </a:endParaRPr>
          </a:p>
        </p:txBody>
      </p:sp>
      <p:sp>
        <p:nvSpPr>
          <p:cNvPr id="6" name="Text 4"/>
          <p:cNvSpPr/>
          <p:nvPr/>
        </p:nvSpPr>
        <p:spPr>
          <a:xfrm>
            <a:off x="812800" y="1702196"/>
            <a:ext cx="10777728" cy="308769"/>
          </a:xfrm>
          <a:prstGeom prst="rect">
            <a:avLst/>
          </a:prstGeom>
          <a:noFill/>
          <a:ln/>
        </p:spPr>
        <p:txBody>
          <a:bodyPr wrap="square" lIns="0" tIns="0" rIns="0" bIns="0" rtlCol="0" anchor="t"/>
          <a:lstStyle/>
          <a:p>
            <a:pPr>
              <a:lnSpc>
                <a:spcPts val="3243"/>
              </a:lnSpc>
            </a:pPr>
            <a:r>
              <a:rPr lang="en-US" sz="1520" dirty="0">
                <a:latin typeface="Arial" pitchFamily="34" charset="0"/>
                <a:ea typeface="Arial" pitchFamily="34" charset="-122"/>
                <a:cs typeface="Arial" pitchFamily="34" charset="-120"/>
              </a:rPr>
              <a:t>Five parallel sessions • 30 research papers</a:t>
            </a:r>
            <a:endParaRPr lang="en-US" sz="1520" dirty="0"/>
          </a:p>
        </p:txBody>
      </p:sp>
      <p:sp>
        <p:nvSpPr>
          <p:cNvPr id="7" name="Text 5"/>
          <p:cNvSpPr/>
          <p:nvPr/>
        </p:nvSpPr>
        <p:spPr>
          <a:xfrm>
            <a:off x="1117600"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2A: Adolescents &amp; Education</a:t>
            </a:r>
            <a:endParaRPr lang="en-US" sz="2400" dirty="0"/>
          </a:p>
        </p:txBody>
      </p:sp>
      <p:sp>
        <p:nvSpPr>
          <p:cNvPr id="8" name="Text 6"/>
          <p:cNvSpPr/>
          <p:nvPr/>
        </p:nvSpPr>
        <p:spPr>
          <a:xfrm>
            <a:off x="1422400" y="3709591"/>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Sex education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Tribal SRHR</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Mental health</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Life skills impact</a:t>
            </a:r>
            <a:endParaRPr lang="en-US" sz="1360" dirty="0"/>
          </a:p>
        </p:txBody>
      </p:sp>
      <p:sp>
        <p:nvSpPr>
          <p:cNvPr id="9" name="Text 7"/>
          <p:cNvSpPr/>
          <p:nvPr/>
        </p:nvSpPr>
        <p:spPr>
          <a:xfrm>
            <a:off x="4741267"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2B: Public Health &amp; Nutrition</a:t>
            </a:r>
            <a:endParaRPr lang="en-US" sz="2400" dirty="0"/>
          </a:p>
        </p:txBody>
      </p:sp>
      <p:sp>
        <p:nvSpPr>
          <p:cNvPr id="10" name="Text 8"/>
          <p:cNvSpPr/>
          <p:nvPr/>
        </p:nvSpPr>
        <p:spPr>
          <a:xfrm>
            <a:off x="5046067" y="3709591"/>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ARI in children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Urban poverty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Period poverty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Local governance</a:t>
            </a:r>
            <a:endParaRPr lang="en-US" sz="1360" dirty="0"/>
          </a:p>
        </p:txBody>
      </p:sp>
      <p:sp>
        <p:nvSpPr>
          <p:cNvPr id="11" name="Text 9"/>
          <p:cNvSpPr/>
          <p:nvPr/>
        </p:nvSpPr>
        <p:spPr>
          <a:xfrm>
            <a:off x="8364935" y="282575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2C: Urbanisation &amp; Infrastructure</a:t>
            </a:r>
            <a:endParaRPr lang="en-US" sz="2400" dirty="0"/>
          </a:p>
        </p:txBody>
      </p:sp>
      <p:sp>
        <p:nvSpPr>
          <p:cNvPr id="12" name="Text 10"/>
          <p:cNvSpPr/>
          <p:nvPr/>
        </p:nvSpPr>
        <p:spPr>
          <a:xfrm>
            <a:off x="8669735" y="3709591"/>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Plastic pollution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Aspirational cities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Census towns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Healthcare access</a:t>
            </a:r>
            <a:endParaRPr lang="en-US" sz="136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62992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chemeClr val="tx2"/>
                </a:solidFill>
                <a:latin typeface="Arial" pitchFamily="34" charset="0"/>
                <a:ea typeface="Arial" pitchFamily="34" charset="-122"/>
                <a:cs typeface="Arial" pitchFamily="34" charset="-120"/>
              </a:rPr>
              <a:t>Technical Session 2 (Continued)</a:t>
            </a:r>
            <a:endParaRPr lang="en-US" sz="3600" dirty="0">
              <a:solidFill>
                <a:schemeClr val="tx2"/>
              </a:solidFill>
            </a:endParaRPr>
          </a:p>
        </p:txBody>
      </p:sp>
      <p:sp>
        <p:nvSpPr>
          <p:cNvPr id="5" name="Text 3"/>
          <p:cNvSpPr/>
          <p:nvPr/>
        </p:nvSpPr>
        <p:spPr>
          <a:xfrm>
            <a:off x="1117600" y="2415381"/>
            <a:ext cx="4470400"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2D: Ageing &amp; Elderly Wellbeing</a:t>
            </a:r>
            <a:endParaRPr lang="en-US" sz="2400" dirty="0"/>
          </a:p>
        </p:txBody>
      </p:sp>
      <p:sp>
        <p:nvSpPr>
          <p:cNvPr id="6" name="Text 4"/>
          <p:cNvSpPr/>
          <p:nvPr/>
        </p:nvSpPr>
        <p:spPr>
          <a:xfrm>
            <a:off x="1422400" y="3299222"/>
            <a:ext cx="4165600"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Housing patterns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Depression &amp; tobacco</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Fintech adoption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Health indicators</a:t>
            </a:r>
            <a:endParaRPr lang="en-US" sz="1360" dirty="0"/>
          </a:p>
        </p:txBody>
      </p:sp>
      <p:sp>
        <p:nvSpPr>
          <p:cNvPr id="7" name="Text 5"/>
          <p:cNvSpPr/>
          <p:nvPr/>
        </p:nvSpPr>
        <p:spPr>
          <a:xfrm>
            <a:off x="6604000" y="2415381"/>
            <a:ext cx="4559808"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2E: Morbidity &amp; Tribal Health</a:t>
            </a:r>
            <a:endParaRPr lang="en-US" sz="2400" dirty="0"/>
          </a:p>
        </p:txBody>
      </p:sp>
      <p:sp>
        <p:nvSpPr>
          <p:cNvPr id="8" name="Text 6"/>
          <p:cNvSpPr/>
          <p:nvPr/>
        </p:nvSpPr>
        <p:spPr>
          <a:xfrm>
            <a:off x="6908800" y="2933502"/>
            <a:ext cx="4165600"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Malnutrition &amp; TB</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Anaemia patterns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Morbidity compression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Life skills education</a:t>
            </a:r>
            <a:endParaRPr lang="en-US" sz="136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EFA93DD7-93F1-4CE0-A9C0-EB7584EC19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person in glasses holding a microphone&#10;&#10;AI-generated content may be incorrect.">
            <a:extLst>
              <a:ext uri="{FF2B5EF4-FFF2-40B4-BE49-F238E27FC236}">
                <a16:creationId xmlns:a16="http://schemas.microsoft.com/office/drawing/2014/main" id="{01AE779D-3B67-AB9A-E7B5-5385FC51D533}"/>
              </a:ext>
            </a:extLst>
          </p:cNvPr>
          <p:cNvPicPr>
            <a:picLocks noChangeAspect="1"/>
          </p:cNvPicPr>
          <p:nvPr/>
        </p:nvPicPr>
        <p:blipFill>
          <a:blip r:embed="rId2">
            <a:extLst>
              <a:ext uri="{28A0092B-C50C-407E-A947-70E740481C1C}">
                <a14:useLocalDpi xmlns:a14="http://schemas.microsoft.com/office/drawing/2010/main" val="0"/>
              </a:ext>
            </a:extLst>
          </a:blip>
          <a:srcRect l="18027" r="20780" b="4"/>
          <a:stretch>
            <a:fillRect/>
          </a:stretch>
        </p:blipFill>
        <p:spPr>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11" name="Picture 10" descr="A person sitting in a red chair holding a microphone&#10;&#10;AI-generated content may be incorrect.">
            <a:extLst>
              <a:ext uri="{FF2B5EF4-FFF2-40B4-BE49-F238E27FC236}">
                <a16:creationId xmlns:a16="http://schemas.microsoft.com/office/drawing/2014/main" id="{B61BA952-9C5F-DCBB-A469-1FF1AC0B7F27}"/>
              </a:ext>
            </a:extLst>
          </p:cNvPr>
          <p:cNvPicPr>
            <a:picLocks noChangeAspect="1"/>
          </p:cNvPicPr>
          <p:nvPr/>
        </p:nvPicPr>
        <p:blipFill>
          <a:blip r:embed="rId3">
            <a:extLst>
              <a:ext uri="{28A0092B-C50C-407E-A947-70E740481C1C}">
                <a14:useLocalDpi xmlns:a14="http://schemas.microsoft.com/office/drawing/2010/main" val="0"/>
              </a:ext>
            </a:extLst>
          </a:blip>
          <a:srcRect l="27366" r="11403" b="4"/>
          <a:stretch>
            <a:fillRect/>
          </a:stretch>
        </p:blipFill>
        <p:spPr>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9" name="Picture 8" descr="A person holding a microphone&#10;&#10;AI-generated content may be incorrect.">
            <a:extLst>
              <a:ext uri="{FF2B5EF4-FFF2-40B4-BE49-F238E27FC236}">
                <a16:creationId xmlns:a16="http://schemas.microsoft.com/office/drawing/2014/main" id="{4C832CB8-C55A-9BCD-8CA7-E5378B9DEAEF}"/>
              </a:ext>
            </a:extLst>
          </p:cNvPr>
          <p:cNvPicPr>
            <a:picLocks noChangeAspect="1"/>
          </p:cNvPicPr>
          <p:nvPr/>
        </p:nvPicPr>
        <p:blipFill>
          <a:blip r:embed="rId4">
            <a:extLst>
              <a:ext uri="{28A0092B-C50C-407E-A947-70E740481C1C}">
                <a14:useLocalDpi xmlns:a14="http://schemas.microsoft.com/office/drawing/2010/main" val="0"/>
              </a:ext>
            </a:extLst>
          </a:blip>
          <a:srcRect l="22027" r="20278" b="1"/>
          <a:stretch>
            <a:fillRect/>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7" name="Picture 6" descr="A person holding a microphone in front of a red chair&#10;&#10;AI-generated content may be incorrect.">
            <a:extLst>
              <a:ext uri="{FF2B5EF4-FFF2-40B4-BE49-F238E27FC236}">
                <a16:creationId xmlns:a16="http://schemas.microsoft.com/office/drawing/2014/main" id="{4A244C58-F440-28C1-CEB0-226C3FF223DD}"/>
              </a:ext>
            </a:extLst>
          </p:cNvPr>
          <p:cNvPicPr>
            <a:picLocks noChangeAspect="1"/>
          </p:cNvPicPr>
          <p:nvPr/>
        </p:nvPicPr>
        <p:blipFill>
          <a:blip r:embed="rId5">
            <a:extLst>
              <a:ext uri="{28A0092B-C50C-407E-A947-70E740481C1C}">
                <a14:useLocalDpi xmlns:a14="http://schemas.microsoft.com/office/drawing/2010/main" val="0"/>
              </a:ext>
            </a:extLst>
          </a:blip>
          <a:srcRect l="24249" r="14250" b="1"/>
          <a:stretch>
            <a:fillRect/>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20" name="Straight Connector 19">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3799" y="0"/>
            <a:ext cx="1028788"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F9505495-9520-4053-A869-64D132584D1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02BEDCFF-4AB4-434D-AF28-8BEE49EAED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A8C0F654-A33E-4631-92E1-2B50FD6513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0486C47D-FBA4-4BCD-8B12-8A4304766B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Rectangle 25">
              <a:extLst>
                <a:ext uri="{FF2B5EF4-FFF2-40B4-BE49-F238E27FC236}">
                  <a16:creationId xmlns:a16="http://schemas.microsoft.com/office/drawing/2014/main" id="{109C8431-5682-4922-B867-BB788B6E11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9" name="Isosceles Triangle 28">
              <a:extLst>
                <a:ext uri="{FF2B5EF4-FFF2-40B4-BE49-F238E27FC236}">
                  <a16:creationId xmlns:a16="http://schemas.microsoft.com/office/drawing/2014/main" id="{E9C9A55E-E24A-43DA-8172-AA087FE3BC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0" name="Rectangle 27">
              <a:extLst>
                <a:ext uri="{FF2B5EF4-FFF2-40B4-BE49-F238E27FC236}">
                  <a16:creationId xmlns:a16="http://schemas.microsoft.com/office/drawing/2014/main" id="{7AA8486B-43FD-458B-A510-CDA2A9E6AA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1" name="Rectangle 28">
              <a:extLst>
                <a:ext uri="{FF2B5EF4-FFF2-40B4-BE49-F238E27FC236}">
                  <a16:creationId xmlns:a16="http://schemas.microsoft.com/office/drawing/2014/main" id="{B174358B-C818-4CDC-9084-7CC2BCE1E6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2" name="Rectangle 29">
              <a:extLst>
                <a:ext uri="{FF2B5EF4-FFF2-40B4-BE49-F238E27FC236}">
                  <a16:creationId xmlns:a16="http://schemas.microsoft.com/office/drawing/2014/main" id="{C07E7727-CE40-4DCD-9149-97D885520F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3" name="Isosceles Triangle 32">
              <a:extLst>
                <a:ext uri="{FF2B5EF4-FFF2-40B4-BE49-F238E27FC236}">
                  <a16:creationId xmlns:a16="http://schemas.microsoft.com/office/drawing/2014/main" id="{AD91516C-D7EC-4144-8A2B-A34260E198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4" name="Isosceles Triangle 33">
              <a:extLst>
                <a:ext uri="{FF2B5EF4-FFF2-40B4-BE49-F238E27FC236}">
                  <a16:creationId xmlns:a16="http://schemas.microsoft.com/office/drawing/2014/main" id="{C3F76265-A59D-40B3-A7F8-9B60D3C11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1">
            <a:extLst>
              <a:ext uri="{FF2B5EF4-FFF2-40B4-BE49-F238E27FC236}">
                <a16:creationId xmlns:a16="http://schemas.microsoft.com/office/drawing/2014/main" id="{AB5D6D2B-BEFF-41E6-A64C-ABA06872E540}"/>
              </a:ext>
            </a:extLst>
          </p:cNvPr>
          <p:cNvSpPr>
            <a:spLocks noGrp="1"/>
          </p:cNvSpPr>
          <p:nvPr>
            <p:ph type="title"/>
          </p:nvPr>
        </p:nvSpPr>
        <p:spPr>
          <a:xfrm>
            <a:off x="6169290" y="609600"/>
            <a:ext cx="3104711" cy="1320800"/>
          </a:xfrm>
        </p:spPr>
        <p:txBody>
          <a:bodyPr>
            <a:normAutofit/>
          </a:bodyPr>
          <a:lstStyle/>
          <a:p>
            <a:pPr>
              <a:lnSpc>
                <a:spcPct val="90000"/>
              </a:lnSpc>
            </a:pPr>
            <a:r>
              <a:rPr lang="en-IN" sz="2800" b="1"/>
              <a:t>General Body Meeting</a:t>
            </a:r>
            <a:r>
              <a:rPr lang="en-IN" sz="2800"/>
              <a:t> (IASP Members Only)</a:t>
            </a:r>
          </a:p>
        </p:txBody>
      </p:sp>
      <p:pic>
        <p:nvPicPr>
          <p:cNvPr id="13" name="Content Placeholder 12" descr="A group of men sitting on a couch&#10;&#10;AI-generated content may be incorrect.">
            <a:extLst>
              <a:ext uri="{FF2B5EF4-FFF2-40B4-BE49-F238E27FC236}">
                <a16:creationId xmlns:a16="http://schemas.microsoft.com/office/drawing/2014/main" id="{1B4B5641-DEBB-5E0D-EE44-389E2CFD1D56}"/>
              </a:ext>
            </a:extLst>
          </p:cNvPr>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6169025" y="3018631"/>
            <a:ext cx="3105150" cy="2070100"/>
          </a:xfrm>
        </p:spPr>
      </p:pic>
    </p:spTree>
    <p:extLst>
      <p:ext uri="{BB962C8B-B14F-4D97-AF65-F5344CB8AC3E}">
        <p14:creationId xmlns:p14="http://schemas.microsoft.com/office/powerpoint/2010/main" val="1745893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62992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Day 3 Awards Sessions (29 Nov)</a:t>
            </a:r>
            <a:endParaRPr lang="en-US" sz="3600" dirty="0"/>
          </a:p>
        </p:txBody>
      </p:sp>
      <p:sp>
        <p:nvSpPr>
          <p:cNvPr id="5" name="Text 3"/>
          <p:cNvSpPr/>
          <p:nvPr/>
        </p:nvSpPr>
        <p:spPr>
          <a:xfrm>
            <a:off x="1117600" y="2415381"/>
            <a:ext cx="4559808"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Prof. Chandrasekharan Award</a:t>
            </a:r>
            <a:endParaRPr lang="en-US" sz="2400" dirty="0"/>
          </a:p>
        </p:txBody>
      </p:sp>
      <p:sp>
        <p:nvSpPr>
          <p:cNvPr id="6" name="Text 4"/>
          <p:cNvSpPr/>
          <p:nvPr/>
        </p:nvSpPr>
        <p:spPr>
          <a:xfrm>
            <a:off x="1117600" y="2933502"/>
            <a:ext cx="4559808" cy="292695"/>
          </a:xfrm>
          <a:prstGeom prst="rect">
            <a:avLst/>
          </a:prstGeom>
          <a:noFill/>
          <a:ln/>
        </p:spPr>
        <p:txBody>
          <a:bodyPr wrap="square" lIns="0" tIns="0" rIns="0" bIns="0" rtlCol="0" anchor="t"/>
          <a:lstStyle/>
          <a:p>
            <a:pPr>
              <a:lnSpc>
                <a:spcPts val="3072"/>
              </a:lnSpc>
            </a:pPr>
            <a:r>
              <a:rPr lang="en-US" sz="1440" dirty="0">
                <a:solidFill>
                  <a:srgbClr val="CBD5E1"/>
                </a:solidFill>
                <a:latin typeface="Arial" pitchFamily="34" charset="0"/>
                <a:ea typeface="Arial" pitchFamily="34" charset="-122"/>
                <a:cs typeface="Arial" pitchFamily="34" charset="-120"/>
              </a:rPr>
              <a:t>6 exceptional research papers</a:t>
            </a:r>
            <a:endParaRPr lang="en-US" sz="1440" dirty="0"/>
          </a:p>
        </p:txBody>
      </p:sp>
      <p:sp>
        <p:nvSpPr>
          <p:cNvPr id="7" name="Text 5"/>
          <p:cNvSpPr/>
          <p:nvPr/>
        </p:nvSpPr>
        <p:spPr>
          <a:xfrm>
            <a:off x="1422400" y="3378598"/>
            <a:ext cx="4165600"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Maternal health analytics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Migration &amp; food security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Remote area infrastructure</a:t>
            </a:r>
            <a:endParaRPr lang="en-US" sz="1360" dirty="0"/>
          </a:p>
        </p:txBody>
      </p:sp>
      <p:sp>
        <p:nvSpPr>
          <p:cNvPr id="8" name="Text 6"/>
          <p:cNvSpPr/>
          <p:nvPr/>
        </p:nvSpPr>
        <p:spPr>
          <a:xfrm>
            <a:off x="6604000" y="2415381"/>
            <a:ext cx="4559808" cy="36572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Prof. P.P. Talwar Award</a:t>
            </a:r>
            <a:endParaRPr lang="en-US" sz="2400" dirty="0"/>
          </a:p>
        </p:txBody>
      </p:sp>
      <p:sp>
        <p:nvSpPr>
          <p:cNvPr id="9" name="Text 7"/>
          <p:cNvSpPr/>
          <p:nvPr/>
        </p:nvSpPr>
        <p:spPr>
          <a:xfrm>
            <a:off x="6604000" y="2933502"/>
            <a:ext cx="4559808" cy="292695"/>
          </a:xfrm>
          <a:prstGeom prst="rect">
            <a:avLst/>
          </a:prstGeom>
          <a:noFill/>
          <a:ln/>
        </p:spPr>
        <p:txBody>
          <a:bodyPr wrap="square" lIns="0" tIns="0" rIns="0" bIns="0" rtlCol="0" anchor="t"/>
          <a:lstStyle/>
          <a:p>
            <a:pPr>
              <a:lnSpc>
                <a:spcPts val="3072"/>
              </a:lnSpc>
            </a:pPr>
            <a:r>
              <a:rPr lang="en-US" sz="1440" dirty="0">
                <a:solidFill>
                  <a:srgbClr val="CBD5E1"/>
                </a:solidFill>
                <a:latin typeface="Arial" pitchFamily="34" charset="0"/>
                <a:ea typeface="Arial" pitchFamily="34" charset="-122"/>
                <a:cs typeface="Arial" pitchFamily="34" charset="-120"/>
              </a:rPr>
              <a:t>6 outstanding presentations</a:t>
            </a:r>
            <a:endParaRPr lang="en-US" sz="1440" dirty="0"/>
          </a:p>
        </p:txBody>
      </p:sp>
      <p:sp>
        <p:nvSpPr>
          <p:cNvPr id="10" name="Text 8"/>
          <p:cNvSpPr/>
          <p:nvPr/>
        </p:nvSpPr>
        <p:spPr>
          <a:xfrm>
            <a:off x="6908800" y="3378598"/>
            <a:ext cx="4165600" cy="1135460"/>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Quality of care analysis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Mobility innovations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Policy translations</a:t>
            </a:r>
            <a:endParaRPr lang="en-US" sz="136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6E2C2A-F078-1028-1703-2383D3EA2188}"/>
              </a:ext>
            </a:extLst>
          </p:cNvPr>
          <p:cNvSpPr>
            <a:spLocks noGrp="1"/>
          </p:cNvSpPr>
          <p:nvPr>
            <p:ph type="title"/>
          </p:nvPr>
        </p:nvSpPr>
        <p:spPr>
          <a:xfrm>
            <a:off x="677334" y="609600"/>
            <a:ext cx="8596667" cy="1320800"/>
          </a:xfrm>
        </p:spPr>
        <p:txBody>
          <a:bodyPr>
            <a:normAutofit/>
          </a:bodyPr>
          <a:lstStyle/>
          <a:p>
            <a:r>
              <a:rPr lang="en-IN" dirty="0"/>
              <a:t>Poster Sessions</a:t>
            </a:r>
            <a:br>
              <a:rPr lang="en-IN" dirty="0"/>
            </a:br>
            <a:r>
              <a:rPr lang="en-IN" sz="2400" dirty="0">
                <a:solidFill>
                  <a:schemeClr val="tx1"/>
                </a:solidFill>
              </a:rPr>
              <a:t>35 Posters</a:t>
            </a:r>
            <a:endParaRPr lang="en-IN" dirty="0">
              <a:solidFill>
                <a:schemeClr val="tx1"/>
              </a:solidFill>
            </a:endParaRPr>
          </a:p>
        </p:txBody>
      </p:sp>
      <p:pic>
        <p:nvPicPr>
          <p:cNvPr id="7" name="Picture 6" descr="A group of people looking at a board with information&#10;&#10;AI-generated content may be incorrect.">
            <a:extLst>
              <a:ext uri="{FF2B5EF4-FFF2-40B4-BE49-F238E27FC236}">
                <a16:creationId xmlns:a16="http://schemas.microsoft.com/office/drawing/2014/main" id="{387C1E22-BC8F-EDE1-4250-BA43A042758C}"/>
              </a:ext>
            </a:extLst>
          </p:cNvPr>
          <p:cNvPicPr>
            <a:picLocks noChangeAspect="1"/>
          </p:cNvPicPr>
          <p:nvPr/>
        </p:nvPicPr>
        <p:blipFill>
          <a:blip r:embed="rId2">
            <a:extLst>
              <a:ext uri="{28A0092B-C50C-407E-A947-70E740481C1C}">
                <a14:useLocalDpi xmlns:a14="http://schemas.microsoft.com/office/drawing/2010/main" val="0"/>
              </a:ext>
            </a:extLst>
          </a:blip>
          <a:srcRect l="12329" r="36715" b="-2"/>
          <a:stretch>
            <a:fillRect/>
          </a:stretch>
        </p:blipFill>
        <p:spPr>
          <a:xfrm>
            <a:off x="676053" y="2158073"/>
            <a:ext cx="2637660" cy="3882362"/>
          </a:xfrm>
          <a:prstGeom prst="rect">
            <a:avLst/>
          </a:prstGeom>
        </p:spPr>
      </p:pic>
      <p:pic>
        <p:nvPicPr>
          <p:cNvPr id="5" name="Content Placeholder 4" descr="A group of people looking at a poster on a wall&#10;&#10;AI-generated content may be incorrect.">
            <a:extLst>
              <a:ext uri="{FF2B5EF4-FFF2-40B4-BE49-F238E27FC236}">
                <a16:creationId xmlns:a16="http://schemas.microsoft.com/office/drawing/2014/main" id="{9356F730-3AAC-12A1-7989-C6EA8DE585F3}"/>
              </a:ext>
            </a:extLst>
          </p:cNvPr>
          <p:cNvPicPr>
            <a:picLocks noChangeAspect="1"/>
          </p:cNvPicPr>
          <p:nvPr/>
        </p:nvPicPr>
        <p:blipFill>
          <a:blip r:embed="rId3">
            <a:extLst>
              <a:ext uri="{28A0092B-C50C-407E-A947-70E740481C1C}">
                <a14:useLocalDpi xmlns:a14="http://schemas.microsoft.com/office/drawing/2010/main" val="0"/>
              </a:ext>
            </a:extLst>
          </a:blip>
          <a:srcRect r="-2" b="5511"/>
          <a:stretch>
            <a:fillRect/>
          </a:stretch>
        </p:blipFill>
        <p:spPr>
          <a:xfrm>
            <a:off x="3479643" y="2159331"/>
            <a:ext cx="2616049" cy="1853870"/>
          </a:xfrm>
          <a:prstGeom prst="rect">
            <a:avLst/>
          </a:prstGeom>
        </p:spPr>
      </p:pic>
      <p:sp>
        <p:nvSpPr>
          <p:cNvPr id="16" name="Isosceles Triangle 8">
            <a:extLst>
              <a:ext uri="{FF2B5EF4-FFF2-40B4-BE49-F238E27FC236}">
                <a16:creationId xmlns:a16="http://schemas.microsoft.com/office/drawing/2014/main" id="{EDEA1E2F-218D-4172-856B-74C87C8951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9" name="Picture 8" descr="A group of people looking at a poster board&#10;&#10;AI-generated content may be incorrect.">
            <a:extLst>
              <a:ext uri="{FF2B5EF4-FFF2-40B4-BE49-F238E27FC236}">
                <a16:creationId xmlns:a16="http://schemas.microsoft.com/office/drawing/2014/main" id="{0B84A984-997C-E34C-B1C0-2184047D36DE}"/>
              </a:ext>
            </a:extLst>
          </p:cNvPr>
          <p:cNvPicPr>
            <a:picLocks noChangeAspect="1"/>
          </p:cNvPicPr>
          <p:nvPr/>
        </p:nvPicPr>
        <p:blipFill>
          <a:blip r:embed="rId4">
            <a:extLst>
              <a:ext uri="{28A0092B-C50C-407E-A947-70E740481C1C}">
                <a14:useLocalDpi xmlns:a14="http://schemas.microsoft.com/office/drawing/2010/main" val="0"/>
              </a:ext>
            </a:extLst>
          </a:blip>
          <a:srcRect r="-2" b="5137"/>
          <a:stretch>
            <a:fillRect/>
          </a:stretch>
        </p:blipFill>
        <p:spPr>
          <a:xfrm>
            <a:off x="3478362" y="4179689"/>
            <a:ext cx="2616049" cy="1861210"/>
          </a:xfrm>
          <a:prstGeom prst="rect">
            <a:avLst/>
          </a:prstGeom>
        </p:spPr>
      </p:pic>
      <p:sp>
        <p:nvSpPr>
          <p:cNvPr id="13" name="Content Placeholder 12">
            <a:extLst>
              <a:ext uri="{FF2B5EF4-FFF2-40B4-BE49-F238E27FC236}">
                <a16:creationId xmlns:a16="http://schemas.microsoft.com/office/drawing/2014/main" id="{80B9E955-F5BA-A60E-C967-C9F6A9897FDF}"/>
              </a:ext>
            </a:extLst>
          </p:cNvPr>
          <p:cNvSpPr>
            <a:spLocks noGrp="1"/>
          </p:cNvSpPr>
          <p:nvPr>
            <p:ph idx="1"/>
          </p:nvPr>
        </p:nvSpPr>
        <p:spPr>
          <a:xfrm>
            <a:off x="6325880" y="2160589"/>
            <a:ext cx="2948121" cy="3880773"/>
          </a:xfrm>
        </p:spPr>
        <p:txBody>
          <a:bodyPr>
            <a:normAutofit fontScale="92500" lnSpcReduction="10000"/>
          </a:bodyPr>
          <a:lstStyle/>
          <a:p>
            <a:pPr marL="0" indent="0">
              <a:buNone/>
            </a:pPr>
            <a:r>
              <a:rPr lang="en-US" sz="3200" b="1" dirty="0"/>
              <a:t>Key Themes</a:t>
            </a:r>
          </a:p>
          <a:p>
            <a:r>
              <a:rPr lang="en-US" sz="3200" dirty="0"/>
              <a:t>Climate Change and Health</a:t>
            </a:r>
          </a:p>
          <a:p>
            <a:r>
              <a:rPr lang="en-US" sz="3200" dirty="0"/>
              <a:t>Maternal Health</a:t>
            </a:r>
          </a:p>
          <a:p>
            <a:r>
              <a:rPr lang="en-US" sz="3200" dirty="0"/>
              <a:t>Migration and Labor</a:t>
            </a:r>
          </a:p>
          <a:p>
            <a:endParaRPr lang="en-US" sz="3200" dirty="0"/>
          </a:p>
        </p:txBody>
      </p:sp>
    </p:spTree>
    <p:extLst>
      <p:ext uri="{BB962C8B-B14F-4D97-AF65-F5344CB8AC3E}">
        <p14:creationId xmlns:p14="http://schemas.microsoft.com/office/powerpoint/2010/main" val="30907207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3069431"/>
            <a:ext cx="3318867" cy="3142853"/>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4436467" y="3069431"/>
            <a:ext cx="3318867" cy="3142853"/>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060135" y="3069431"/>
            <a:ext cx="3318867" cy="3142853"/>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5" name="Text 3"/>
          <p:cNvSpPr/>
          <p:nvPr/>
        </p:nvSpPr>
        <p:spPr>
          <a:xfrm>
            <a:off x="812800" y="812801"/>
            <a:ext cx="10566400" cy="1236663"/>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Technical Session 3</a:t>
            </a:r>
            <a:endParaRPr lang="en-US" sz="3600" dirty="0"/>
          </a:p>
        </p:txBody>
      </p:sp>
      <p:sp>
        <p:nvSpPr>
          <p:cNvPr id="6" name="Text 4"/>
          <p:cNvSpPr/>
          <p:nvPr/>
        </p:nvSpPr>
        <p:spPr>
          <a:xfrm>
            <a:off x="707036" y="1662512"/>
            <a:ext cx="10777728" cy="308769"/>
          </a:xfrm>
          <a:prstGeom prst="rect">
            <a:avLst/>
          </a:prstGeom>
          <a:noFill/>
          <a:ln/>
        </p:spPr>
        <p:txBody>
          <a:bodyPr wrap="square" lIns="0" tIns="0" rIns="0" bIns="0" rtlCol="0" anchor="t"/>
          <a:lstStyle/>
          <a:p>
            <a:pPr>
              <a:lnSpc>
                <a:spcPts val="3243"/>
              </a:lnSpc>
            </a:pPr>
            <a:r>
              <a:rPr lang="en-US" sz="1520" dirty="0">
                <a:solidFill>
                  <a:schemeClr val="tx2"/>
                </a:solidFill>
                <a:latin typeface="Arial" pitchFamily="34" charset="0"/>
                <a:ea typeface="Arial" pitchFamily="34" charset="-122"/>
                <a:cs typeface="Arial" pitchFamily="34" charset="-120"/>
              </a:rPr>
              <a:t>Five parallel sessions • 28 research papers</a:t>
            </a:r>
            <a:endParaRPr lang="en-US" sz="1520" dirty="0">
              <a:solidFill>
                <a:schemeClr val="tx2"/>
              </a:solidFill>
            </a:endParaRPr>
          </a:p>
        </p:txBody>
      </p:sp>
      <p:sp>
        <p:nvSpPr>
          <p:cNvPr id="7" name="Text 5"/>
          <p:cNvSpPr/>
          <p:nvPr/>
        </p:nvSpPr>
        <p:spPr>
          <a:xfrm>
            <a:off x="1117600" y="337423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3A: Climate Change &amp; Health</a:t>
            </a:r>
            <a:endParaRPr lang="en-US" sz="2400" dirty="0"/>
          </a:p>
        </p:txBody>
      </p:sp>
      <p:sp>
        <p:nvSpPr>
          <p:cNvPr id="8" name="Text 6"/>
          <p:cNvSpPr/>
          <p:nvPr/>
        </p:nvSpPr>
        <p:spPr>
          <a:xfrm>
            <a:off x="1422400" y="4258073"/>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Climate migration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Heat mortality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NCD vulnerability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Transgender health</a:t>
            </a:r>
            <a:endParaRPr lang="en-US" sz="1360" dirty="0"/>
          </a:p>
        </p:txBody>
      </p:sp>
      <p:sp>
        <p:nvSpPr>
          <p:cNvPr id="9" name="Text 7"/>
          <p:cNvSpPr/>
          <p:nvPr/>
        </p:nvSpPr>
        <p:spPr>
          <a:xfrm>
            <a:off x="4741267" y="337423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3B: Data, AI &amp; Analytics</a:t>
            </a:r>
            <a:endParaRPr lang="en-US" sz="2400" dirty="0"/>
          </a:p>
        </p:txBody>
      </p:sp>
      <p:sp>
        <p:nvSpPr>
          <p:cNvPr id="10" name="Text 8"/>
          <p:cNvSpPr/>
          <p:nvPr/>
        </p:nvSpPr>
        <p:spPr>
          <a:xfrm>
            <a:off x="5046067" y="4258073"/>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AI in demography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Machine learning</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Fréchet models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Digital divide</a:t>
            </a:r>
            <a:endParaRPr lang="en-US" sz="1360" dirty="0"/>
          </a:p>
        </p:txBody>
      </p:sp>
      <p:sp>
        <p:nvSpPr>
          <p:cNvPr id="11" name="Text 9"/>
          <p:cNvSpPr/>
          <p:nvPr/>
        </p:nvSpPr>
        <p:spPr>
          <a:xfrm>
            <a:off x="8364935" y="3374231"/>
            <a:ext cx="2709267"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3C: Migration &amp; Labour</a:t>
            </a:r>
            <a:endParaRPr lang="en-US" sz="2400" dirty="0"/>
          </a:p>
        </p:txBody>
      </p:sp>
      <p:sp>
        <p:nvSpPr>
          <p:cNvPr id="12" name="Text 10"/>
          <p:cNvSpPr/>
          <p:nvPr/>
        </p:nvSpPr>
        <p:spPr>
          <a:xfrm>
            <a:off x="8669735" y="4258073"/>
            <a:ext cx="2404467"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Migration decisions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Gulf dynamics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Female migration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Older migrant loneliness</a:t>
            </a:r>
            <a:endParaRPr lang="en-US" sz="136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p:cNvSpPr/>
          <p:nvPr/>
        </p:nvSpPr>
        <p:spPr>
          <a:xfrm>
            <a:off x="8128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3" name="Text 1"/>
          <p:cNvSpPr/>
          <p:nvPr/>
        </p:nvSpPr>
        <p:spPr>
          <a:xfrm>
            <a:off x="6299200" y="2110581"/>
            <a:ext cx="5080000" cy="3934619"/>
          </a:xfrm>
          <a:prstGeom prst="rect">
            <a:avLst/>
          </a:prstGeom>
          <a:solidFill>
            <a:srgbClr val="1E293B"/>
          </a:solidFill>
          <a:ln/>
          <a:effectLst>
            <a:outerShdw blurRad="114300" dist="38100" dir="5400000" algn="bl" rotWithShape="0">
              <a:srgbClr val="000000">
                <a:alpha val="20000"/>
              </a:srgbClr>
            </a:outerShdw>
          </a:effectLst>
        </p:spPr>
        <p:txBody>
          <a:bodyPr wrap="none" lIns="0" tIns="0" rIns="0" bIns="0" rtlCol="0" anchor="ctr">
            <a:normAutofit/>
          </a:bodyPr>
          <a:lstStyle/>
          <a:p>
            <a:endParaRPr lang="en-US" sz="2400" dirty="0"/>
          </a:p>
        </p:txBody>
      </p:sp>
      <p:sp>
        <p:nvSpPr>
          <p:cNvPr id="4" name="Text 2"/>
          <p:cNvSpPr/>
          <p:nvPr/>
        </p:nvSpPr>
        <p:spPr>
          <a:xfrm>
            <a:off x="812800" y="812800"/>
            <a:ext cx="10777728" cy="688181"/>
          </a:xfrm>
          <a:prstGeom prst="rect">
            <a:avLst/>
          </a:prstGeom>
          <a:noFill/>
          <a:ln/>
        </p:spPr>
        <p:txBody>
          <a:bodyPr wrap="square" lIns="0" tIns="0" rIns="0" bIns="0" rtlCol="0" anchor="t"/>
          <a:lstStyle/>
          <a:p>
            <a:pPr>
              <a:lnSpc>
                <a:spcPts val="5760"/>
              </a:lnSpc>
            </a:pPr>
            <a:r>
              <a:rPr lang="en-US" sz="3600" b="1" dirty="0">
                <a:solidFill>
                  <a:srgbClr val="06B6D4"/>
                </a:solidFill>
                <a:latin typeface="Arial" pitchFamily="34" charset="0"/>
                <a:ea typeface="Arial" pitchFamily="34" charset="-122"/>
                <a:cs typeface="Arial" pitchFamily="34" charset="-120"/>
              </a:rPr>
              <a:t>Technical Session 3 (Continued)</a:t>
            </a:r>
            <a:endParaRPr lang="en-US" sz="3600" dirty="0"/>
          </a:p>
        </p:txBody>
      </p:sp>
      <p:sp>
        <p:nvSpPr>
          <p:cNvPr id="5" name="Text 3"/>
          <p:cNvSpPr/>
          <p:nvPr/>
        </p:nvSpPr>
        <p:spPr>
          <a:xfrm>
            <a:off x="1117600" y="2415381"/>
            <a:ext cx="4470400"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3D: Community Health &amp; Interventions</a:t>
            </a:r>
            <a:endParaRPr lang="en-US" sz="2400" dirty="0"/>
          </a:p>
        </p:txBody>
      </p:sp>
      <p:sp>
        <p:nvSpPr>
          <p:cNvPr id="6" name="Text 4"/>
          <p:cNvSpPr/>
          <p:nvPr/>
        </p:nvSpPr>
        <p:spPr>
          <a:xfrm>
            <a:off x="1422400" y="3299222"/>
            <a:ext cx="4165600"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Nutrition interventions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Migration governance</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Substance rehabilitation</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Male involvement</a:t>
            </a:r>
            <a:endParaRPr lang="en-US" sz="1360" dirty="0"/>
          </a:p>
        </p:txBody>
      </p:sp>
      <p:sp>
        <p:nvSpPr>
          <p:cNvPr id="7" name="Text 5"/>
          <p:cNvSpPr/>
          <p:nvPr/>
        </p:nvSpPr>
        <p:spPr>
          <a:xfrm>
            <a:off x="6604000" y="2415381"/>
            <a:ext cx="4470400" cy="731440"/>
          </a:xfrm>
          <a:prstGeom prst="rect">
            <a:avLst/>
          </a:prstGeom>
          <a:noFill/>
          <a:ln/>
        </p:spPr>
        <p:txBody>
          <a:bodyPr wrap="square" lIns="0" tIns="0" rIns="0" bIns="0" rtlCol="0" anchor="t"/>
          <a:lstStyle/>
          <a:p>
            <a:pPr>
              <a:lnSpc>
                <a:spcPts val="3840"/>
              </a:lnSpc>
            </a:pPr>
            <a:r>
              <a:rPr lang="en-US" sz="2400" b="1" dirty="0">
                <a:solidFill>
                  <a:srgbClr val="06B6D4"/>
                </a:solidFill>
                <a:latin typeface="Arial" pitchFamily="34" charset="0"/>
                <a:ea typeface="Arial" pitchFamily="34" charset="-122"/>
                <a:cs typeface="Arial" pitchFamily="34" charset="-120"/>
              </a:rPr>
              <a:t>3E: Economic Development &amp; Inequality</a:t>
            </a:r>
            <a:endParaRPr lang="en-US" sz="2400" dirty="0"/>
          </a:p>
        </p:txBody>
      </p:sp>
      <p:sp>
        <p:nvSpPr>
          <p:cNvPr id="8" name="Text 6"/>
          <p:cNvSpPr/>
          <p:nvPr/>
        </p:nvSpPr>
        <p:spPr>
          <a:xfrm>
            <a:off x="6908800" y="3299222"/>
            <a:ext cx="4165600" cy="1547812"/>
          </a:xfrm>
          <a:prstGeom prst="rect">
            <a:avLst/>
          </a:prstGeom>
          <a:noFill/>
          <a:ln/>
        </p:spPr>
        <p:txBody>
          <a:bodyPr wrap="square" lIns="0" tIns="0" rIns="0" bIns="0" rtlCol="0" anchor="t"/>
          <a:lstStyle/>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HDI decompositions</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Digital literacy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Consumption inequality</a:t>
            </a:r>
            <a:endParaRPr lang="en-US" sz="1360" dirty="0"/>
          </a:p>
          <a:p>
            <a:pPr marL="457189" indent="-457189">
              <a:lnSpc>
                <a:spcPts val="3264"/>
              </a:lnSpc>
              <a:buSzPct val="100000"/>
              <a:buChar char="•"/>
            </a:pPr>
            <a:r>
              <a:rPr lang="en-US" sz="1360" dirty="0">
                <a:solidFill>
                  <a:srgbClr val="F1F5F9"/>
                </a:solidFill>
                <a:latin typeface="Arial" pitchFamily="34" charset="0"/>
                <a:ea typeface="Arial" pitchFamily="34" charset="-122"/>
                <a:cs typeface="Arial" pitchFamily="34" charset="-120"/>
              </a:rPr>
              <a:t>Economic opportunity</a:t>
            </a:r>
            <a:endParaRPr lang="en-US" sz="136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4BE9D4C4-9FA3-4885-A769-301639CC7A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rebuchet MS" panose="020B0603020202020204"/>
              <a:ea typeface="+mn-ea"/>
              <a:cs typeface="+mn-cs"/>
            </a:endParaRPr>
          </a:p>
        </p:txBody>
      </p:sp>
      <p:pic>
        <p:nvPicPr>
          <p:cNvPr id="21" name="Picture 20" descr="A group of people standing in front of a building&#10;&#10;AI-generated content may be incorrect.">
            <a:extLst>
              <a:ext uri="{FF2B5EF4-FFF2-40B4-BE49-F238E27FC236}">
                <a16:creationId xmlns:a16="http://schemas.microsoft.com/office/drawing/2014/main" id="{AA96D61A-C89E-8AE1-3D24-F286E530D645}"/>
              </a:ext>
            </a:extLst>
          </p:cNvPr>
          <p:cNvPicPr>
            <a:picLocks noChangeAspect="1"/>
          </p:cNvPicPr>
          <p:nvPr/>
        </p:nvPicPr>
        <p:blipFill>
          <a:blip r:embed="rId2">
            <a:extLst>
              <a:ext uri="{28A0092B-C50C-407E-A947-70E740481C1C}">
                <a14:useLocalDpi xmlns:a14="http://schemas.microsoft.com/office/drawing/2010/main" val="0"/>
              </a:ext>
            </a:extLst>
          </a:blip>
          <a:srcRect l="11040" r="17609" b="1"/>
          <a:stretch>
            <a:fillRect/>
          </a:stretch>
        </p:blipFill>
        <p:spPr>
          <a:xfrm>
            <a:off x="4296867" y="5"/>
            <a:ext cx="4831627" cy="4520011"/>
          </a:xfrm>
          <a:custGeom>
            <a:avLst/>
            <a:gdLst/>
            <a:ahLst/>
            <a:cxnLst/>
            <a:rect l="l" t="t" r="r" b="b"/>
            <a:pathLst>
              <a:path w="4831627" h="4520011">
                <a:moveTo>
                  <a:pt x="0" y="0"/>
                </a:moveTo>
                <a:lnTo>
                  <a:pt x="4831627" y="0"/>
                </a:lnTo>
                <a:lnTo>
                  <a:pt x="1416677" y="4520011"/>
                </a:lnTo>
                <a:close/>
              </a:path>
            </a:pathLst>
          </a:custGeom>
        </p:spPr>
      </p:pic>
      <p:pic>
        <p:nvPicPr>
          <p:cNvPr id="19" name="Picture 18" descr="A group of people at a table&#10;&#10;AI-generated content may be incorrect.">
            <a:extLst>
              <a:ext uri="{FF2B5EF4-FFF2-40B4-BE49-F238E27FC236}">
                <a16:creationId xmlns:a16="http://schemas.microsoft.com/office/drawing/2014/main" id="{E9F4AA4F-9482-04BE-F9E2-709C0B55F38E}"/>
              </a:ext>
            </a:extLst>
          </p:cNvPr>
          <p:cNvPicPr>
            <a:picLocks noChangeAspect="1"/>
          </p:cNvPicPr>
          <p:nvPr/>
        </p:nvPicPr>
        <p:blipFill>
          <a:blip r:embed="rId3">
            <a:extLst>
              <a:ext uri="{28A0092B-C50C-407E-A947-70E740481C1C}">
                <a14:useLocalDpi xmlns:a14="http://schemas.microsoft.com/office/drawing/2010/main" val="0"/>
              </a:ext>
            </a:extLst>
          </a:blip>
          <a:srcRect l="5703" r="15074" b="-2"/>
          <a:stretch>
            <a:fillRect/>
          </a:stretch>
        </p:blipFill>
        <p:spPr>
          <a:xfrm>
            <a:off x="4041994" y="-4"/>
            <a:ext cx="8139373" cy="6858000"/>
          </a:xfrm>
          <a:custGeom>
            <a:avLst/>
            <a:gdLst/>
            <a:ahLst/>
            <a:cxnLst/>
            <a:rect l="l" t="t" r="r" b="b"/>
            <a:pathLst>
              <a:path w="8139373" h="6858000">
                <a:moveTo>
                  <a:pt x="5181344" y="0"/>
                </a:moveTo>
                <a:lnTo>
                  <a:pt x="8139373" y="0"/>
                </a:lnTo>
                <a:lnTo>
                  <a:pt x="8139373" y="6858000"/>
                </a:lnTo>
                <a:lnTo>
                  <a:pt x="0" y="6858000"/>
                </a:lnTo>
                <a:close/>
              </a:path>
            </a:pathLst>
          </a:custGeom>
        </p:spPr>
      </p:pic>
      <p:sp>
        <p:nvSpPr>
          <p:cNvPr id="16" name="Title 15">
            <a:extLst>
              <a:ext uri="{FF2B5EF4-FFF2-40B4-BE49-F238E27FC236}">
                <a16:creationId xmlns:a16="http://schemas.microsoft.com/office/drawing/2014/main" id="{93C68004-5BD5-BF3A-160D-80A6EA650AF8}"/>
              </a:ext>
            </a:extLst>
          </p:cNvPr>
          <p:cNvSpPr>
            <a:spLocks noGrp="1"/>
          </p:cNvSpPr>
          <p:nvPr>
            <p:ph type="title"/>
          </p:nvPr>
        </p:nvSpPr>
        <p:spPr>
          <a:xfrm>
            <a:off x="677334" y="1176489"/>
            <a:ext cx="3749061" cy="1508469"/>
          </a:xfrm>
        </p:spPr>
        <p:txBody>
          <a:bodyPr anchor="ctr">
            <a:normAutofit/>
          </a:bodyPr>
          <a:lstStyle/>
          <a:p>
            <a:pPr>
              <a:lnSpc>
                <a:spcPct val="90000"/>
              </a:lnSpc>
            </a:pPr>
            <a:r>
              <a:rPr lang="en-IN" sz="3200" b="1"/>
              <a:t>Valedictory Session</a:t>
            </a:r>
            <a:br>
              <a:rPr lang="en-IN" sz="3200"/>
            </a:br>
            <a:endParaRPr lang="en-IN" sz="3200"/>
          </a:p>
        </p:txBody>
      </p:sp>
      <p:sp>
        <p:nvSpPr>
          <p:cNvPr id="38" name="Isosceles Triangle 37">
            <a:extLst>
              <a:ext uri="{FF2B5EF4-FFF2-40B4-BE49-F238E27FC236}">
                <a16:creationId xmlns:a16="http://schemas.microsoft.com/office/drawing/2014/main" id="{7EB6695E-BED5-4DA3-8C9B-AD301AEF47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35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17" name="Content Placeholder 16">
            <a:extLst>
              <a:ext uri="{FF2B5EF4-FFF2-40B4-BE49-F238E27FC236}">
                <a16:creationId xmlns:a16="http://schemas.microsoft.com/office/drawing/2014/main" id="{F73892C6-943E-4770-86EE-B71DF35352A6}"/>
              </a:ext>
            </a:extLst>
          </p:cNvPr>
          <p:cNvSpPr>
            <a:spLocks noGrp="1"/>
          </p:cNvSpPr>
          <p:nvPr>
            <p:ph idx="1"/>
          </p:nvPr>
        </p:nvSpPr>
        <p:spPr>
          <a:xfrm>
            <a:off x="677334" y="2795618"/>
            <a:ext cx="3749061" cy="3005289"/>
          </a:xfrm>
        </p:spPr>
        <p:txBody>
          <a:bodyPr>
            <a:normAutofit/>
          </a:bodyPr>
          <a:lstStyle/>
          <a:p>
            <a:pPr marL="0" indent="0">
              <a:buNone/>
            </a:pPr>
            <a:r>
              <a:rPr lang="en-IN" sz="1600" b="1"/>
              <a:t>Speakers:</a:t>
            </a:r>
            <a:r>
              <a:rPr lang="en-IN" sz="1600"/>
              <a:t> Suresh Sharma, Ajay Kumar Singh, Anil Chandran S, AG Khan, BV Sharma, Jeetendra Yadav</a:t>
            </a:r>
          </a:p>
          <a:p>
            <a:r>
              <a:rPr lang="en-IN" sz="1600" b="1"/>
              <a:t>Key Points:</a:t>
            </a:r>
            <a:endParaRPr lang="en-IN" sz="1600"/>
          </a:p>
          <a:p>
            <a:pPr lvl="0"/>
            <a:r>
              <a:rPr lang="en-IN" sz="1600"/>
              <a:t>Summary of scientific contributions</a:t>
            </a:r>
          </a:p>
          <a:p>
            <a:pPr lvl="0"/>
            <a:r>
              <a:rPr lang="en-IN" sz="1600"/>
              <a:t>Need for continued interdisciplinary collaboration</a:t>
            </a:r>
          </a:p>
          <a:p>
            <a:endParaRPr lang="en-IN" sz="1600"/>
          </a:p>
        </p:txBody>
      </p:sp>
    </p:spTree>
    <p:extLst>
      <p:ext uri="{BB962C8B-B14F-4D97-AF65-F5344CB8AC3E}">
        <p14:creationId xmlns:p14="http://schemas.microsoft.com/office/powerpoint/2010/main" val="16990268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5" name="Straight Connector 44">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7"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8"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9" name="Isosceles Triangle 48">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0"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1"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2"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3" name="Isosceles Triangle 52">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54" name="Isosceles Triangle 53">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p:nvSpPr>
          <p:cNvPr id="2" name="Title 1">
            <a:extLst>
              <a:ext uri="{FF2B5EF4-FFF2-40B4-BE49-F238E27FC236}">
                <a16:creationId xmlns:a16="http://schemas.microsoft.com/office/drawing/2014/main" id="{E45D4F9C-3222-41BD-EF6E-ECA37F67CEE6}"/>
              </a:ext>
            </a:extLst>
          </p:cNvPr>
          <p:cNvSpPr>
            <a:spLocks noGrp="1"/>
          </p:cNvSpPr>
          <p:nvPr>
            <p:ph type="title"/>
          </p:nvPr>
        </p:nvSpPr>
        <p:spPr>
          <a:xfrm>
            <a:off x="5664853" y="4196540"/>
            <a:ext cx="6534960" cy="1902424"/>
          </a:xfrm>
          <a:solidFill>
            <a:schemeClr val="accent2">
              <a:lumMod val="50000"/>
            </a:schemeClr>
          </a:solidFill>
        </p:spPr>
        <p:txBody>
          <a:bodyPr vert="horz" lIns="91440" tIns="45720" rIns="91440" bIns="45720" rtlCol="0" anchor="b">
            <a:normAutofit/>
          </a:bodyPr>
          <a:lstStyle/>
          <a:p>
            <a:pPr algn="r">
              <a:lnSpc>
                <a:spcPct val="90000"/>
              </a:lnSpc>
            </a:pPr>
            <a:r>
              <a:rPr lang="en-US" sz="2800" dirty="0">
                <a:solidFill>
                  <a:schemeClr val="bg1"/>
                </a:solidFill>
              </a:rPr>
              <a:t>Pre Conference Workshop </a:t>
            </a:r>
            <a:br>
              <a:rPr lang="en-US" sz="2800" dirty="0">
                <a:solidFill>
                  <a:schemeClr val="bg1"/>
                </a:solidFill>
              </a:rPr>
            </a:br>
            <a:r>
              <a:rPr lang="en-US" sz="2800" dirty="0">
                <a:solidFill>
                  <a:schemeClr val="bg1"/>
                </a:solidFill>
              </a:rPr>
              <a:t>Use of GIS in Population Data</a:t>
            </a:r>
            <a:br>
              <a:rPr lang="en-US" sz="1200" dirty="0">
                <a:solidFill>
                  <a:schemeClr val="bg1"/>
                </a:solidFill>
              </a:rPr>
            </a:br>
            <a:br>
              <a:rPr lang="en-US" sz="1200" b="1" dirty="0">
                <a:solidFill>
                  <a:schemeClr val="bg1"/>
                </a:solidFill>
              </a:rPr>
            </a:br>
            <a:r>
              <a:rPr lang="en-US" sz="1400" dirty="0">
                <a:solidFill>
                  <a:schemeClr val="bg1"/>
                </a:solidFill>
              </a:rPr>
              <a:t>26, November, 2025</a:t>
            </a:r>
            <a:br>
              <a:rPr lang="en-US" sz="1400" dirty="0">
                <a:solidFill>
                  <a:schemeClr val="bg1"/>
                </a:solidFill>
              </a:rPr>
            </a:br>
            <a:r>
              <a:rPr lang="en-US" sz="1400" dirty="0">
                <a:solidFill>
                  <a:schemeClr val="bg1"/>
                </a:solidFill>
              </a:rPr>
              <a:t>Department of Geography, </a:t>
            </a:r>
            <a:br>
              <a:rPr lang="en-US" sz="1400" dirty="0">
                <a:solidFill>
                  <a:schemeClr val="bg1"/>
                </a:solidFill>
              </a:rPr>
            </a:br>
            <a:r>
              <a:rPr lang="en-US" sz="1400" dirty="0">
                <a:solidFill>
                  <a:schemeClr val="bg1"/>
                </a:solidFill>
              </a:rPr>
              <a:t>Amity University, Kolkata</a:t>
            </a:r>
            <a:endParaRPr lang="en-US" sz="1200" dirty="0">
              <a:solidFill>
                <a:schemeClr val="bg1"/>
              </a:solidFill>
            </a:endParaRPr>
          </a:p>
        </p:txBody>
      </p:sp>
      <p:pic>
        <p:nvPicPr>
          <p:cNvPr id="7" name="Picture 6" descr="A person speaking at a podium&#10;&#10;AI-generated content may be incorrect.">
            <a:extLst>
              <a:ext uri="{FF2B5EF4-FFF2-40B4-BE49-F238E27FC236}">
                <a16:creationId xmlns:a16="http://schemas.microsoft.com/office/drawing/2014/main" id="{60D39513-6B93-15AD-F375-18D365D385BD}"/>
              </a:ext>
            </a:extLst>
          </p:cNvPr>
          <p:cNvPicPr>
            <a:picLocks noChangeAspect="1"/>
          </p:cNvPicPr>
          <p:nvPr/>
        </p:nvPicPr>
        <p:blipFill>
          <a:blip r:embed="rId2">
            <a:extLst>
              <a:ext uri="{28A0092B-C50C-407E-A947-70E740481C1C}">
                <a14:useLocalDpi xmlns:a14="http://schemas.microsoft.com/office/drawing/2010/main" val="0"/>
              </a:ext>
            </a:extLst>
          </a:blip>
          <a:srcRect t="33468" r="-3" b="5174"/>
          <a:stretch>
            <a:fillRect/>
          </a:stretch>
        </p:blipFill>
        <p:spPr>
          <a:xfrm>
            <a:off x="2957361" y="10"/>
            <a:ext cx="3151431" cy="3437494"/>
          </a:xfrm>
          <a:custGeom>
            <a:avLst/>
            <a:gdLst/>
            <a:ahLst/>
            <a:cxnLst/>
            <a:rect l="l" t="t" r="r" b="b"/>
            <a:pathLst>
              <a:path w="3151431" h="3437504">
                <a:moveTo>
                  <a:pt x="514552" y="0"/>
                </a:moveTo>
                <a:lnTo>
                  <a:pt x="2008047" y="0"/>
                </a:lnTo>
                <a:lnTo>
                  <a:pt x="2008047" y="1"/>
                </a:lnTo>
                <a:lnTo>
                  <a:pt x="3151431" y="1"/>
                </a:lnTo>
                <a:lnTo>
                  <a:pt x="2637972" y="3437504"/>
                </a:lnTo>
                <a:lnTo>
                  <a:pt x="0" y="3437504"/>
                </a:lnTo>
                <a:close/>
              </a:path>
            </a:pathLst>
          </a:custGeom>
        </p:spPr>
      </p:pic>
      <p:pic>
        <p:nvPicPr>
          <p:cNvPr id="11" name="Picture 10" descr="A person standing at a podium&#10;&#10;AI-generated content may be incorrect.">
            <a:extLst>
              <a:ext uri="{FF2B5EF4-FFF2-40B4-BE49-F238E27FC236}">
                <a16:creationId xmlns:a16="http://schemas.microsoft.com/office/drawing/2014/main" id="{AC7C07E1-CA85-200F-90CE-F5116C63EA62}"/>
              </a:ext>
            </a:extLst>
          </p:cNvPr>
          <p:cNvPicPr>
            <a:picLocks noChangeAspect="1"/>
          </p:cNvPicPr>
          <p:nvPr/>
        </p:nvPicPr>
        <p:blipFill>
          <a:blip r:embed="rId3">
            <a:extLst>
              <a:ext uri="{28A0092B-C50C-407E-A947-70E740481C1C}">
                <a14:useLocalDpi xmlns:a14="http://schemas.microsoft.com/office/drawing/2010/main" val="0"/>
              </a:ext>
            </a:extLst>
          </a:blip>
          <a:srcRect t="7226" b="31456"/>
          <a:stretch>
            <a:fillRect/>
          </a:stretch>
        </p:blipFill>
        <p:spPr>
          <a:xfrm>
            <a:off x="319203" y="10"/>
            <a:ext cx="3153384" cy="3437494"/>
          </a:xfrm>
          <a:custGeom>
            <a:avLst/>
            <a:gdLst/>
            <a:ahLst/>
            <a:cxnLst/>
            <a:rect l="l" t="t" r="r" b="b"/>
            <a:pathLst>
              <a:path w="3153384" h="3437504">
                <a:moveTo>
                  <a:pt x="511180" y="0"/>
                </a:moveTo>
                <a:lnTo>
                  <a:pt x="3153384" y="0"/>
                </a:lnTo>
                <a:lnTo>
                  <a:pt x="2638832" y="3437504"/>
                </a:lnTo>
                <a:lnTo>
                  <a:pt x="0" y="3437504"/>
                </a:lnTo>
                <a:close/>
              </a:path>
            </a:pathLst>
          </a:custGeom>
        </p:spPr>
      </p:pic>
      <p:pic>
        <p:nvPicPr>
          <p:cNvPr id="9" name="Picture 8" descr="A person standing at a podium&#10;&#10;AI-generated content may be incorrect.">
            <a:extLst>
              <a:ext uri="{FF2B5EF4-FFF2-40B4-BE49-F238E27FC236}">
                <a16:creationId xmlns:a16="http://schemas.microsoft.com/office/drawing/2014/main" id="{B89A69A8-41B2-D793-72A7-D97FE0B42660}"/>
              </a:ext>
            </a:extLst>
          </p:cNvPr>
          <p:cNvPicPr>
            <a:picLocks noChangeAspect="1"/>
          </p:cNvPicPr>
          <p:nvPr/>
        </p:nvPicPr>
        <p:blipFill>
          <a:blip r:embed="rId4">
            <a:extLst>
              <a:ext uri="{28A0092B-C50C-407E-A947-70E740481C1C}">
                <a14:useLocalDpi xmlns:a14="http://schemas.microsoft.com/office/drawing/2010/main" val="0"/>
              </a:ext>
            </a:extLst>
          </a:blip>
          <a:srcRect t="22957" r="1" b="11965"/>
          <a:stretch>
            <a:fillRect/>
          </a:stretch>
        </p:blipFill>
        <p:spPr>
          <a:xfrm>
            <a:off x="1" y="3437504"/>
            <a:ext cx="2956476" cy="3420496"/>
          </a:xfrm>
          <a:custGeom>
            <a:avLst/>
            <a:gdLst/>
            <a:ahLst/>
            <a:cxnLst/>
            <a:rect l="l" t="t" r="r" b="b"/>
            <a:pathLst>
              <a:path w="2956476" h="3420496">
                <a:moveTo>
                  <a:pt x="319202" y="0"/>
                </a:moveTo>
                <a:lnTo>
                  <a:pt x="2956476" y="0"/>
                </a:lnTo>
                <a:lnTo>
                  <a:pt x="2444471" y="3420496"/>
                </a:lnTo>
                <a:lnTo>
                  <a:pt x="0" y="3420496"/>
                </a:lnTo>
                <a:lnTo>
                  <a:pt x="0" y="2146516"/>
                </a:lnTo>
                <a:close/>
              </a:path>
            </a:pathLst>
          </a:custGeom>
        </p:spPr>
      </p:pic>
      <p:pic>
        <p:nvPicPr>
          <p:cNvPr id="5" name="Content Placeholder 4" descr="A group of people in a classroom&#10;&#10;AI-generated content may be incorrect.">
            <a:extLst>
              <a:ext uri="{FF2B5EF4-FFF2-40B4-BE49-F238E27FC236}">
                <a16:creationId xmlns:a16="http://schemas.microsoft.com/office/drawing/2014/main" id="{FB3E6950-D1AF-373E-142E-C9E6CFD6C879}"/>
              </a:ext>
            </a:extLst>
          </p:cNvPr>
          <p:cNvPicPr>
            <a:picLocks noGrp="1" noChangeAspect="1"/>
          </p:cNvPicPr>
          <p:nvPr>
            <p:ph idx="1"/>
          </p:nvPr>
        </p:nvPicPr>
        <p:blipFill>
          <a:blip r:embed="rId5">
            <a:extLst>
              <a:ext uri="{28A0092B-C50C-407E-A947-70E740481C1C}">
                <a14:useLocalDpi xmlns:a14="http://schemas.microsoft.com/office/drawing/2010/main" val="0"/>
              </a:ext>
            </a:extLst>
          </a:blip>
          <a:srcRect l="20769" r="27403" b="-1"/>
          <a:stretch>
            <a:fillRect/>
          </a:stretch>
        </p:blipFill>
        <p:spPr>
          <a:xfrm>
            <a:off x="2443799" y="3437504"/>
            <a:ext cx="3151535" cy="3420496"/>
          </a:xfrm>
          <a:custGeom>
            <a:avLst/>
            <a:gdLst/>
            <a:ahLst/>
            <a:cxnLst/>
            <a:rect l="l" t="t" r="r" b="b"/>
            <a:pathLst>
              <a:path w="3151535" h="3420496">
                <a:moveTo>
                  <a:pt x="512005" y="0"/>
                </a:moveTo>
                <a:lnTo>
                  <a:pt x="3151535" y="0"/>
                </a:lnTo>
                <a:lnTo>
                  <a:pt x="2640616" y="3420496"/>
                </a:lnTo>
                <a:lnTo>
                  <a:pt x="0" y="3420496"/>
                </a:lnTo>
                <a:close/>
              </a:path>
            </a:pathLst>
          </a:custGeom>
        </p:spPr>
      </p:pic>
      <p:cxnSp>
        <p:nvCxnSpPr>
          <p:cNvPr id="56" name="Straight Connector 55">
            <a:extLst>
              <a:ext uri="{FF2B5EF4-FFF2-40B4-BE49-F238E27FC236}">
                <a16:creationId xmlns:a16="http://schemas.microsoft.com/office/drawing/2014/main" id="{CBAE7D61-C468-452B-AD40-2FD6365B484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9203" y="3437504"/>
            <a:ext cx="5276131"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7D8C0890-7680-4FCD-B337-24D18C1B754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2444472" y="0"/>
            <a:ext cx="1028115" cy="6858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25" name="Picture 24" descr="A poster for a workshop&#10;&#10;AI-generated content may be incorrect.">
            <a:extLst>
              <a:ext uri="{FF2B5EF4-FFF2-40B4-BE49-F238E27FC236}">
                <a16:creationId xmlns:a16="http://schemas.microsoft.com/office/drawing/2014/main" id="{DBBD8AF8-15B9-C822-69B0-EE2984AF3A5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67377" y="-50078"/>
            <a:ext cx="2762917" cy="3912094"/>
          </a:xfrm>
          <a:prstGeom prst="rect">
            <a:avLst/>
          </a:prstGeom>
        </p:spPr>
      </p:pic>
    </p:spTree>
    <p:extLst>
      <p:ext uri="{BB962C8B-B14F-4D97-AF65-F5344CB8AC3E}">
        <p14:creationId xmlns:p14="http://schemas.microsoft.com/office/powerpoint/2010/main" val="31851021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94A7024-D948-494D-8920-BBA2DA07D1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people posing for a photo&#10;&#10;AI-generated content may be incorrect.">
            <a:extLst>
              <a:ext uri="{FF2B5EF4-FFF2-40B4-BE49-F238E27FC236}">
                <a16:creationId xmlns:a16="http://schemas.microsoft.com/office/drawing/2014/main" id="{F76D2DC5-FB3B-1C9F-04C4-AF27B74E5EF4}"/>
              </a:ext>
            </a:extLst>
          </p:cNvPr>
          <p:cNvPicPr>
            <a:picLocks noChangeAspect="1"/>
          </p:cNvPicPr>
          <p:nvPr/>
        </p:nvPicPr>
        <p:blipFill>
          <a:blip r:embed="rId2">
            <a:duotone>
              <a:prstClr val="black"/>
              <a:schemeClr val="tx2">
                <a:tint val="45000"/>
                <a:satMod val="400000"/>
              </a:schemeClr>
            </a:duotone>
            <a:alphaModFix amt="40000"/>
            <a:extLst>
              <a:ext uri="{28A0092B-C50C-407E-A947-70E740481C1C}">
                <a14:useLocalDpi xmlns:a14="http://schemas.microsoft.com/office/drawing/2010/main" val="0"/>
              </a:ext>
            </a:extLst>
          </a:blip>
          <a:srcRect t="2717" b="13013"/>
          <a:stretch>
            <a:fillRect/>
          </a:stretch>
        </p:blipFill>
        <p:spPr>
          <a:xfrm>
            <a:off x="20" y="10"/>
            <a:ext cx="12191980" cy="6857990"/>
          </a:xfrm>
          <a:prstGeom prst="rect">
            <a:avLst/>
          </a:prstGeom>
        </p:spPr>
      </p:pic>
      <p:sp>
        <p:nvSpPr>
          <p:cNvPr id="3" name="Content Placeholder 2">
            <a:extLst>
              <a:ext uri="{FF2B5EF4-FFF2-40B4-BE49-F238E27FC236}">
                <a16:creationId xmlns:a16="http://schemas.microsoft.com/office/drawing/2014/main" id="{516C952E-F002-74C3-1FDE-130874A1B8E7}"/>
              </a:ext>
            </a:extLst>
          </p:cNvPr>
          <p:cNvSpPr>
            <a:spLocks noGrp="1"/>
          </p:cNvSpPr>
          <p:nvPr>
            <p:ph idx="1"/>
          </p:nvPr>
        </p:nvSpPr>
        <p:spPr>
          <a:xfrm>
            <a:off x="2581085" y="5930935"/>
            <a:ext cx="7912030" cy="3073309"/>
          </a:xfrm>
        </p:spPr>
        <p:txBody>
          <a:bodyPr>
            <a:normAutofit/>
          </a:bodyPr>
          <a:lstStyle/>
          <a:p>
            <a:pPr marL="0" indent="0">
              <a:buNone/>
            </a:pPr>
            <a:r>
              <a:rPr lang="en-IN" sz="5400" b="1" dirty="0">
                <a:solidFill>
                  <a:srgbClr val="FFFFFF"/>
                </a:solidFill>
              </a:rPr>
              <a:t>Thank you </a:t>
            </a:r>
          </a:p>
        </p:txBody>
      </p:sp>
    </p:spTree>
    <p:extLst>
      <p:ext uri="{BB962C8B-B14F-4D97-AF65-F5344CB8AC3E}">
        <p14:creationId xmlns:p14="http://schemas.microsoft.com/office/powerpoint/2010/main" val="3551607204"/>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1EA3DE74-31A6-48AD-8C0A-E33A679BAF0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25" name="Straight Connector 24">
              <a:extLst>
                <a:ext uri="{FF2B5EF4-FFF2-40B4-BE49-F238E27FC236}">
                  <a16:creationId xmlns:a16="http://schemas.microsoft.com/office/drawing/2014/main" id="{AFFDDEBC-790E-43B4-8282-92702E0A8914}"/>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53F624CC-585A-4177-8E95-77462EA619E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7" name="Rectangle 23">
              <a:extLst>
                <a:ext uri="{FF2B5EF4-FFF2-40B4-BE49-F238E27FC236}">
                  <a16:creationId xmlns:a16="http://schemas.microsoft.com/office/drawing/2014/main" id="{B18999F3-4745-477E-B6DA-E5B0BCD53F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8" name="Rectangle 25">
              <a:extLst>
                <a:ext uri="{FF2B5EF4-FFF2-40B4-BE49-F238E27FC236}">
                  <a16:creationId xmlns:a16="http://schemas.microsoft.com/office/drawing/2014/main" id="{B780C728-EC47-4108-8DC4-B5ACDAD0B1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29" name="Isosceles Triangle 28">
              <a:extLst>
                <a:ext uri="{FF2B5EF4-FFF2-40B4-BE49-F238E27FC236}">
                  <a16:creationId xmlns:a16="http://schemas.microsoft.com/office/drawing/2014/main" id="{E5535F23-07A0-49FD-BF88-208C0FBEE00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0" name="Rectangle 27">
              <a:extLst>
                <a:ext uri="{FF2B5EF4-FFF2-40B4-BE49-F238E27FC236}">
                  <a16:creationId xmlns:a16="http://schemas.microsoft.com/office/drawing/2014/main" id="{944D95CD-2ADB-4E41-AFD2-5ED06FD6D56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1" name="Rectangle 28">
              <a:extLst>
                <a:ext uri="{FF2B5EF4-FFF2-40B4-BE49-F238E27FC236}">
                  <a16:creationId xmlns:a16="http://schemas.microsoft.com/office/drawing/2014/main" id="{36509339-BF07-4ED1-B1DA-74D2D956F0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2" name="Rectangle 29">
              <a:extLst>
                <a:ext uri="{FF2B5EF4-FFF2-40B4-BE49-F238E27FC236}">
                  <a16:creationId xmlns:a16="http://schemas.microsoft.com/office/drawing/2014/main" id="{6317DACF-CCA7-442B-B867-2CF567E4BF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3" name="Isosceles Triangle 32">
              <a:extLst>
                <a:ext uri="{FF2B5EF4-FFF2-40B4-BE49-F238E27FC236}">
                  <a16:creationId xmlns:a16="http://schemas.microsoft.com/office/drawing/2014/main" id="{7E917ACA-0CB0-4A07-9594-33E63B91B7B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4" name="Isosceles Triangle 33">
              <a:extLst>
                <a:ext uri="{FF2B5EF4-FFF2-40B4-BE49-F238E27FC236}">
                  <a16:creationId xmlns:a16="http://schemas.microsoft.com/office/drawing/2014/main" id="{21DF86A2-1E2E-48FD-8EF7-F9D6744FA17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grpSp>
      <p:sp useBgFill="1">
        <p:nvSpPr>
          <p:cNvPr id="39" name="Rectangle 38">
            <a:extLst>
              <a:ext uri="{FF2B5EF4-FFF2-40B4-BE49-F238E27FC236}">
                <a16:creationId xmlns:a16="http://schemas.microsoft.com/office/drawing/2014/main" id="{015E3E78-BF51-4607-86CE-A0299B88FE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group of men standing around a lit up candle&#10;&#10;AI-generated content may be incorrect.">
            <a:extLst>
              <a:ext uri="{FF2B5EF4-FFF2-40B4-BE49-F238E27FC236}">
                <a16:creationId xmlns:a16="http://schemas.microsoft.com/office/drawing/2014/main" id="{FE1F415F-CF35-9C00-B3CE-D6408E2A897C}"/>
              </a:ext>
            </a:extLst>
          </p:cNvPr>
          <p:cNvPicPr>
            <a:picLocks noChangeAspect="1"/>
          </p:cNvPicPr>
          <p:nvPr/>
        </p:nvPicPr>
        <p:blipFill>
          <a:blip r:embed="rId2">
            <a:alphaModFix amt="50000"/>
            <a:extLst>
              <a:ext uri="{28A0092B-C50C-407E-A947-70E740481C1C}">
                <a14:useLocalDpi xmlns:a14="http://schemas.microsoft.com/office/drawing/2010/main" val="0"/>
              </a:ext>
            </a:extLst>
          </a:blip>
          <a:srcRect l="24310" r="5007" b="-1"/>
          <a:stretch>
            <a:fillRect/>
          </a:stretch>
        </p:blipFill>
        <p:spPr>
          <a:xfrm>
            <a:off x="20" y="10"/>
            <a:ext cx="7259971" cy="6856105"/>
          </a:xfrm>
          <a:custGeom>
            <a:avLst/>
            <a:gdLst/>
            <a:ahLst/>
            <a:cxnLst/>
            <a:rect l="l" t="t" r="r" b="b"/>
            <a:pathLst>
              <a:path w="7259991" h="6856115">
                <a:moveTo>
                  <a:pt x="0" y="0"/>
                </a:moveTo>
                <a:lnTo>
                  <a:pt x="5841644" y="0"/>
                </a:lnTo>
                <a:lnTo>
                  <a:pt x="7253976" y="4479990"/>
                </a:lnTo>
                <a:lnTo>
                  <a:pt x="7259991" y="4484422"/>
                </a:lnTo>
                <a:lnTo>
                  <a:pt x="5514446" y="6852824"/>
                </a:lnTo>
                <a:lnTo>
                  <a:pt x="6776547" y="6852824"/>
                </a:lnTo>
                <a:lnTo>
                  <a:pt x="6776547" y="6856115"/>
                </a:lnTo>
                <a:lnTo>
                  <a:pt x="0" y="6856115"/>
                </a:lnTo>
                <a:close/>
              </a:path>
            </a:pathLst>
          </a:custGeom>
        </p:spPr>
      </p:pic>
      <p:sp>
        <p:nvSpPr>
          <p:cNvPr id="2" name="Title 1">
            <a:extLst>
              <a:ext uri="{FF2B5EF4-FFF2-40B4-BE49-F238E27FC236}">
                <a16:creationId xmlns:a16="http://schemas.microsoft.com/office/drawing/2014/main" id="{9C9212D4-914D-4F2F-B86A-7B569968E05E}"/>
              </a:ext>
            </a:extLst>
          </p:cNvPr>
          <p:cNvSpPr>
            <a:spLocks noGrp="1"/>
          </p:cNvSpPr>
          <p:nvPr>
            <p:ph type="title"/>
          </p:nvPr>
        </p:nvSpPr>
        <p:spPr>
          <a:xfrm>
            <a:off x="467724" y="2404534"/>
            <a:ext cx="5669280" cy="1646302"/>
          </a:xfrm>
        </p:spPr>
        <p:txBody>
          <a:bodyPr vert="horz" lIns="91440" tIns="45720" rIns="91440" bIns="45720" rtlCol="0" anchor="b">
            <a:normAutofit/>
          </a:bodyPr>
          <a:lstStyle/>
          <a:p>
            <a:pPr algn="r">
              <a:lnSpc>
                <a:spcPct val="90000"/>
              </a:lnSpc>
            </a:pPr>
            <a:r>
              <a:rPr lang="en-US" sz="4200">
                <a:solidFill>
                  <a:srgbClr val="FFFFFF"/>
                </a:solidFill>
              </a:rPr>
              <a:t>Inauguration Session – Day 1 (27 Nov 2025)</a:t>
            </a:r>
          </a:p>
        </p:txBody>
      </p:sp>
      <p:pic>
        <p:nvPicPr>
          <p:cNvPr id="19" name="Picture 18" descr="A person and person holding a trophy&#10;&#10;AI-generated content may be incorrect.">
            <a:extLst>
              <a:ext uri="{FF2B5EF4-FFF2-40B4-BE49-F238E27FC236}">
                <a16:creationId xmlns:a16="http://schemas.microsoft.com/office/drawing/2014/main" id="{55EC84C7-2306-2A51-4054-8010BE531128}"/>
              </a:ext>
            </a:extLst>
          </p:cNvPr>
          <p:cNvPicPr>
            <a:picLocks noChangeAspect="1"/>
          </p:cNvPicPr>
          <p:nvPr/>
        </p:nvPicPr>
        <p:blipFill>
          <a:blip r:embed="rId3">
            <a:extLst>
              <a:ext uri="{28A0092B-C50C-407E-A947-70E740481C1C}">
                <a14:useLocalDpi xmlns:a14="http://schemas.microsoft.com/office/drawing/2010/main" val="0"/>
              </a:ext>
            </a:extLst>
          </a:blip>
          <a:srcRect t="8149" r="-2" b="37532"/>
          <a:stretch>
            <a:fillRect/>
          </a:stretch>
        </p:blipFill>
        <p:spPr>
          <a:xfrm>
            <a:off x="5883879" y="10"/>
            <a:ext cx="6304947" cy="2285990"/>
          </a:xfrm>
          <a:custGeom>
            <a:avLst/>
            <a:gdLst/>
            <a:ahLst/>
            <a:cxnLst/>
            <a:rect l="l" t="t" r="r" b="b"/>
            <a:pathLst>
              <a:path w="6304947" h="2286000">
                <a:moveTo>
                  <a:pt x="0" y="0"/>
                </a:moveTo>
                <a:lnTo>
                  <a:pt x="6304947" y="0"/>
                </a:lnTo>
                <a:lnTo>
                  <a:pt x="6304947" y="2286000"/>
                </a:lnTo>
                <a:lnTo>
                  <a:pt x="720670" y="2286000"/>
                </a:lnTo>
                <a:close/>
              </a:path>
            </a:pathLst>
          </a:custGeom>
        </p:spPr>
      </p:pic>
      <p:sp>
        <p:nvSpPr>
          <p:cNvPr id="38" name="Isosceles Triangle 37">
            <a:extLst>
              <a:ext uri="{FF2B5EF4-FFF2-40B4-BE49-F238E27FC236}">
                <a16:creationId xmlns:a16="http://schemas.microsoft.com/office/drawing/2014/main" id="{AFCFD6D8-B11A-4FF8-AA6D-F63F472A21F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pic>
        <p:nvPicPr>
          <p:cNvPr id="5" name="Content Placeholder 4" descr="A person in a sari holding a candle&#10;&#10;AI-generated content may be incorrect.">
            <a:extLst>
              <a:ext uri="{FF2B5EF4-FFF2-40B4-BE49-F238E27FC236}">
                <a16:creationId xmlns:a16="http://schemas.microsoft.com/office/drawing/2014/main" id="{660B1899-D3BD-B91D-BAE6-BDDE3A356F1C}"/>
              </a:ext>
            </a:extLst>
          </p:cNvPr>
          <p:cNvPicPr>
            <a:picLocks noGrp="1" noChangeAspect="1"/>
          </p:cNvPicPr>
          <p:nvPr>
            <p:ph idx="1"/>
          </p:nvPr>
        </p:nvPicPr>
        <p:blipFill>
          <a:blip r:embed="rId4">
            <a:extLst>
              <a:ext uri="{28A0092B-C50C-407E-A947-70E740481C1C}">
                <a14:useLocalDpi xmlns:a14="http://schemas.microsoft.com/office/drawing/2010/main" val="0"/>
              </a:ext>
            </a:extLst>
          </a:blip>
          <a:srcRect t="2811" r="2" b="35862"/>
          <a:stretch>
            <a:fillRect/>
          </a:stretch>
        </p:blipFill>
        <p:spPr>
          <a:xfrm>
            <a:off x="6604548" y="2286000"/>
            <a:ext cx="5584275" cy="2286000"/>
          </a:xfrm>
          <a:custGeom>
            <a:avLst/>
            <a:gdLst/>
            <a:ahLst/>
            <a:cxnLst/>
            <a:rect l="l" t="t" r="r" b="b"/>
            <a:pathLst>
              <a:path w="5584275" h="2286000">
                <a:moveTo>
                  <a:pt x="0" y="0"/>
                </a:moveTo>
                <a:lnTo>
                  <a:pt x="5584275" y="0"/>
                </a:lnTo>
                <a:lnTo>
                  <a:pt x="5584275" y="2286000"/>
                </a:lnTo>
                <a:lnTo>
                  <a:pt x="626046" y="2286000"/>
                </a:lnTo>
                <a:lnTo>
                  <a:pt x="692258" y="2195876"/>
                </a:lnTo>
                <a:close/>
              </a:path>
            </a:pathLst>
          </a:custGeom>
        </p:spPr>
      </p:pic>
      <p:pic>
        <p:nvPicPr>
          <p:cNvPr id="13" name="Picture 12" descr="A group of people sitting on a stage&#10;&#10;AI-generated content may be incorrect.">
            <a:extLst>
              <a:ext uri="{FF2B5EF4-FFF2-40B4-BE49-F238E27FC236}">
                <a16:creationId xmlns:a16="http://schemas.microsoft.com/office/drawing/2014/main" id="{084AC91C-494C-2E9F-1EBD-C98804CAE715}"/>
              </a:ext>
            </a:extLst>
          </p:cNvPr>
          <p:cNvPicPr>
            <a:picLocks noChangeAspect="1"/>
          </p:cNvPicPr>
          <p:nvPr/>
        </p:nvPicPr>
        <p:blipFill>
          <a:blip r:embed="rId5">
            <a:extLst>
              <a:ext uri="{28A0092B-C50C-407E-A947-70E740481C1C}">
                <a14:useLocalDpi xmlns:a14="http://schemas.microsoft.com/office/drawing/2010/main" val="0"/>
              </a:ext>
            </a:extLst>
          </a:blip>
          <a:srcRect t="27503" r="-1" b="20926"/>
          <a:stretch>
            <a:fillRect/>
          </a:stretch>
        </p:blipFill>
        <p:spPr>
          <a:xfrm>
            <a:off x="5551112" y="4572000"/>
            <a:ext cx="6640888" cy="2286000"/>
          </a:xfrm>
          <a:custGeom>
            <a:avLst/>
            <a:gdLst/>
            <a:ahLst/>
            <a:cxnLst/>
            <a:rect l="l" t="t" r="r" b="b"/>
            <a:pathLst>
              <a:path w="6640888" h="2286000">
                <a:moveTo>
                  <a:pt x="1679482" y="0"/>
                </a:moveTo>
                <a:lnTo>
                  <a:pt x="6640888" y="0"/>
                </a:lnTo>
                <a:lnTo>
                  <a:pt x="6640888" y="2286000"/>
                </a:lnTo>
                <a:lnTo>
                  <a:pt x="0" y="2286000"/>
                </a:lnTo>
                <a:close/>
              </a:path>
            </a:pathLst>
          </a:custGeom>
        </p:spPr>
      </p:pic>
      <p:sp>
        <p:nvSpPr>
          <p:cNvPr id="40" name="Rectangle 29">
            <a:extLst>
              <a:ext uri="{FF2B5EF4-FFF2-40B4-BE49-F238E27FC236}">
                <a16:creationId xmlns:a16="http://schemas.microsoft.com/office/drawing/2014/main" id="{99CDFA5B-0593-4946-8B2B-61B888895B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2" name="Isosceles Triangle 41">
            <a:extLst>
              <a:ext uri="{FF2B5EF4-FFF2-40B4-BE49-F238E27FC236}">
                <a16:creationId xmlns:a16="http://schemas.microsoft.com/office/drawing/2014/main" id="{5BC01963-BAEA-42F8-A0A1-D5323FDF5C5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44" name="Straight Connector 43">
            <a:extLst>
              <a:ext uri="{FF2B5EF4-FFF2-40B4-BE49-F238E27FC236}">
                <a16:creationId xmlns:a16="http://schemas.microsoft.com/office/drawing/2014/main" id="{EB60E152-277A-4689-827B-214A55B3D55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1993689F-A4B8-43C0-ADED-5E8C083DCA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48" name="Rectangle 23">
            <a:extLst>
              <a:ext uri="{FF2B5EF4-FFF2-40B4-BE49-F238E27FC236}">
                <a16:creationId xmlns:a16="http://schemas.microsoft.com/office/drawing/2014/main" id="{9A55474B-4D9C-4A4D-AC41-524963CDBAD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Tree>
    <p:extLst>
      <p:ext uri="{BB962C8B-B14F-4D97-AF65-F5344CB8AC3E}">
        <p14:creationId xmlns:p14="http://schemas.microsoft.com/office/powerpoint/2010/main" val="3324772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9" name="Picture 28" descr="A person in a suit and tie standing in front of a microphone&#10;&#10;AI-generated content may be incorrect.">
            <a:extLst>
              <a:ext uri="{FF2B5EF4-FFF2-40B4-BE49-F238E27FC236}">
                <a16:creationId xmlns:a16="http://schemas.microsoft.com/office/drawing/2014/main" id="{DDE0D550-05B7-F24F-D733-71C570F59230}"/>
              </a:ext>
            </a:extLst>
          </p:cNvPr>
          <p:cNvPicPr>
            <a:picLocks noChangeAspect="1"/>
          </p:cNvPicPr>
          <p:nvPr/>
        </p:nvPicPr>
        <p:blipFill>
          <a:blip r:embed="rId2">
            <a:alphaModFix/>
            <a:extLst>
              <a:ext uri="{28A0092B-C50C-407E-A947-70E740481C1C}">
                <a14:useLocalDpi xmlns:a14="http://schemas.microsoft.com/office/drawing/2010/main" val="0"/>
              </a:ext>
            </a:extLst>
          </a:blip>
          <a:srcRect r="4" b="2787"/>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27" name="Picture 26" descr="A person standing at a podium&#10;&#10;AI-generated content may be incorrect.">
            <a:extLst>
              <a:ext uri="{FF2B5EF4-FFF2-40B4-BE49-F238E27FC236}">
                <a16:creationId xmlns:a16="http://schemas.microsoft.com/office/drawing/2014/main" id="{4C3D536B-FFED-4A4A-B0E8-F0AF3E0394BC}"/>
              </a:ext>
            </a:extLst>
          </p:cNvPr>
          <p:cNvPicPr>
            <a:picLocks noChangeAspect="1"/>
          </p:cNvPicPr>
          <p:nvPr/>
        </p:nvPicPr>
        <p:blipFill>
          <a:blip r:embed="rId3">
            <a:alphaModFix/>
            <a:extLst>
              <a:ext uri="{28A0092B-C50C-407E-A947-70E740481C1C}">
                <a14:useLocalDpi xmlns:a14="http://schemas.microsoft.com/office/drawing/2010/main" val="0"/>
              </a:ext>
            </a:extLst>
          </a:blip>
          <a:srcRect r="-1" b="3105"/>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25" name="Picture 24" descr="A person sitting at a podium with microphones&#10;&#10;AI-generated content may be incorrect.">
            <a:extLst>
              <a:ext uri="{FF2B5EF4-FFF2-40B4-BE49-F238E27FC236}">
                <a16:creationId xmlns:a16="http://schemas.microsoft.com/office/drawing/2014/main" id="{AA3A9DA0-7F02-55F6-1990-A63B6A312311}"/>
              </a:ext>
            </a:extLst>
          </p:cNvPr>
          <p:cNvPicPr>
            <a:picLocks noChangeAspect="1"/>
          </p:cNvPicPr>
          <p:nvPr/>
        </p:nvPicPr>
        <p:blipFill>
          <a:blip r:embed="rId4">
            <a:alphaModFix/>
            <a:extLst>
              <a:ext uri="{28A0092B-C50C-407E-A947-70E740481C1C}">
                <a14:useLocalDpi xmlns:a14="http://schemas.microsoft.com/office/drawing/2010/main" val="0"/>
              </a:ext>
            </a:extLst>
          </a:blip>
          <a:srcRect r="2296" b="4"/>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37"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39" name="Straight Connector 38">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4" name="Rectangle 1">
            <a:extLst>
              <a:ext uri="{FF2B5EF4-FFF2-40B4-BE49-F238E27FC236}">
                <a16:creationId xmlns:a16="http://schemas.microsoft.com/office/drawing/2014/main" id="{06578894-615B-DE3F-14C6-D1522A9A56D6}"/>
              </a:ext>
            </a:extLst>
          </p:cNvPr>
          <p:cNvSpPr>
            <a:spLocks noGrp="1" noChangeArrowheads="1"/>
          </p:cNvSpPr>
          <p:nvPr>
            <p:ph idx="1"/>
          </p:nvPr>
        </p:nvSpPr>
        <p:spPr bwMode="auto">
          <a:xfrm>
            <a:off x="4531178" y="348796"/>
            <a:ext cx="6441621" cy="608198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lIns="91440" tIns="45720" rIns="91440" bIns="45720" numCol="1" anchorCtr="0" compatLnSpc="1">
            <a:prstTxWarp prst="textNoShape">
              <a:avLst/>
            </a:prstTxWarp>
            <a:noAutofit/>
          </a:bodyPr>
          <a:lstStyle/>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Welcome Address</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Dr. Binod Singh, Director, NATMO</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Overview of the Conference</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Dr. Anil Chandran S, General Secretary, IASP</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Address by the IASP President</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Prof. Suresh Sharma</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Inaugural Address by the Chief Guest</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Prof. K. N. Singh, Vice-Chancellor, CUSB</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Address by the Guest of </a:t>
            </a:r>
            <a:r>
              <a:rPr kumimoji="0" lang="en-US" altLang="en-US" sz="2000" b="1" i="0" u="none" strike="noStrike" cap="none" normalizeH="0" baseline="0" dirty="0" err="1">
                <a:ln>
                  <a:noFill/>
                </a:ln>
                <a:effectLst/>
                <a:latin typeface="Arial" panose="020B0604020202020204" pitchFamily="34" charset="0"/>
              </a:rPr>
              <a:t>Honour</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Shri Vijay Bharti, IAS, Govt. of West Bengal</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Keynote Address</a:t>
            </a:r>
            <a:br>
              <a:rPr kumimoji="0" lang="en-US" altLang="en-US" sz="2000" b="0" i="0" u="none" strike="noStrike" cap="none" normalizeH="0" baseline="0" dirty="0">
                <a:ln>
                  <a:noFill/>
                </a:ln>
                <a:effectLst/>
                <a:latin typeface="Arial" panose="020B0604020202020204" pitchFamily="34" charset="0"/>
              </a:rPr>
            </a:br>
            <a:r>
              <a:rPr kumimoji="0" lang="en-US" altLang="en-US" sz="2000" b="0" i="1" u="none" strike="noStrike" cap="none" normalizeH="0" baseline="0" dirty="0">
                <a:ln>
                  <a:noFill/>
                </a:ln>
                <a:effectLst/>
                <a:latin typeface="Arial" panose="020B0604020202020204" pitchFamily="34" charset="0"/>
              </a:rPr>
              <a:t>Ms. Andrea M. Wojnar, UNFPA Representative India &amp; Country Director, Bhutan</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Release of Souvenir and Publications</a:t>
            </a:r>
            <a:endParaRPr kumimoji="0" lang="en-US" altLang="en-US" sz="2000" b="0" i="0" u="none" strike="noStrike" cap="none" normalizeH="0" baseline="0" dirty="0">
              <a:ln>
                <a:noFill/>
              </a:ln>
              <a:effectLst/>
              <a:latin typeface="Arial" panose="020B0604020202020204" pitchFamily="34" charset="0"/>
            </a:endParaRPr>
          </a:p>
          <a:p>
            <a:pPr marL="0" marR="0" lvl="0" indent="0" defTabSz="914400" rtl="0" eaLnBrk="0" fontAlgn="base" latinLnBrk="0" hangingPunct="0">
              <a:lnSpc>
                <a:spcPct val="90000"/>
              </a:lnSpc>
              <a:spcBef>
                <a:spcPct val="0"/>
              </a:spcBef>
              <a:spcAft>
                <a:spcPct val="0"/>
              </a:spcAft>
              <a:buClrTx/>
              <a:buSzTx/>
              <a:buNone/>
              <a:tabLst/>
            </a:pPr>
            <a:r>
              <a:rPr kumimoji="0" lang="en-US" altLang="en-US" sz="2000" b="1" i="0" u="none" strike="noStrike" cap="none" normalizeH="0" baseline="0" dirty="0">
                <a:ln>
                  <a:noFill/>
                </a:ln>
                <a:effectLst/>
                <a:latin typeface="Arial" panose="020B0604020202020204" pitchFamily="34" charset="0"/>
              </a:rPr>
              <a:t>Special Address</a:t>
            </a:r>
          </a:p>
          <a:p>
            <a:pPr marL="0" indent="0">
              <a:lnSpc>
                <a:spcPct val="90000"/>
              </a:lnSpc>
              <a:buNone/>
            </a:pPr>
            <a:r>
              <a:rPr lang="en-US" sz="2000" i="1" dirty="0">
                <a:latin typeface="Arial" panose="020B0604020202020204" pitchFamily="34" charset="0"/>
              </a:rPr>
              <a:t>Prof. BV Sharma, Director, Anthropological Survey of India (</a:t>
            </a:r>
            <a:r>
              <a:rPr lang="en-US" sz="2000" i="1" dirty="0" err="1">
                <a:latin typeface="Arial" panose="020B0604020202020204" pitchFamily="34" charset="0"/>
              </a:rPr>
              <a:t>AnSI</a:t>
            </a:r>
            <a:r>
              <a:rPr lang="en-US" sz="2000" i="1" dirty="0">
                <a:latin typeface="Arial" panose="020B0604020202020204" pitchFamily="34" charset="0"/>
              </a:rPr>
              <a:t>) 	</a:t>
            </a:r>
          </a:p>
          <a:p>
            <a:pPr marL="0" marR="0" lvl="0" indent="0" defTabSz="914400" rtl="0" eaLnBrk="0" fontAlgn="base" latinLnBrk="0" hangingPunct="0">
              <a:lnSpc>
                <a:spcPct val="90000"/>
              </a:lnSpc>
              <a:spcBef>
                <a:spcPct val="0"/>
              </a:spcBef>
              <a:spcAft>
                <a:spcPct val="0"/>
              </a:spcAft>
              <a:buClrTx/>
              <a:buSzTx/>
              <a:buFontTx/>
              <a:buChar char="•"/>
              <a:tabLst/>
            </a:pPr>
            <a:endParaRPr kumimoji="0" lang="en-US" altLang="en-US" sz="2000" b="0" i="0" u="none" strike="noStrike" cap="none" normalizeH="0" baseline="0" dirty="0">
              <a:ln>
                <a:noFill/>
              </a:ln>
              <a:effectLst/>
              <a:latin typeface="Arial" panose="020B0604020202020204" pitchFamily="34" charset="0"/>
            </a:endParaRPr>
          </a:p>
        </p:txBody>
      </p:sp>
    </p:spTree>
    <p:extLst>
      <p:ext uri="{BB962C8B-B14F-4D97-AF65-F5344CB8AC3E}">
        <p14:creationId xmlns:p14="http://schemas.microsoft.com/office/powerpoint/2010/main" val="6485327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45ADD4-8ED2-6EE2-AF10-A44666A08B51}"/>
              </a:ext>
            </a:extLst>
          </p:cNvPr>
          <p:cNvSpPr>
            <a:spLocks noGrp="1"/>
          </p:cNvSpPr>
          <p:nvPr>
            <p:ph type="title"/>
          </p:nvPr>
        </p:nvSpPr>
        <p:spPr>
          <a:xfrm>
            <a:off x="4159225" y="481014"/>
            <a:ext cx="5114776" cy="1320800"/>
          </a:xfrm>
        </p:spPr>
        <p:txBody>
          <a:bodyPr>
            <a:normAutofit/>
          </a:bodyPr>
          <a:lstStyle/>
          <a:p>
            <a:pPr>
              <a:lnSpc>
                <a:spcPct val="90000"/>
              </a:lnSpc>
            </a:pPr>
            <a:r>
              <a:rPr lang="en-IN" sz="1400" b="1" dirty="0">
                <a:solidFill>
                  <a:srgbClr val="002060"/>
                </a:solidFill>
              </a:rPr>
              <a:t>Felicitation of International Union for the Scientific Study of Population (IUSSP) on Receipt of the UN Population Award (Institutional Category), 2025 for Promoting Population Research and Collaboration Among Demographers by UNFPA</a:t>
            </a:r>
            <a:endParaRPr lang="en-IN" sz="1400" dirty="0">
              <a:solidFill>
                <a:srgbClr val="002060"/>
              </a:solidFill>
            </a:endParaRPr>
          </a:p>
        </p:txBody>
      </p:sp>
      <p:pic>
        <p:nvPicPr>
          <p:cNvPr id="7" name="Picture 6" descr="Two women holding a trophy&#10;&#10;AI-generated content may be incorrect.">
            <a:extLst>
              <a:ext uri="{FF2B5EF4-FFF2-40B4-BE49-F238E27FC236}">
                <a16:creationId xmlns:a16="http://schemas.microsoft.com/office/drawing/2014/main" id="{FEFE477A-32AA-2554-DEEA-4F5A90293FCC}"/>
              </a:ext>
            </a:extLst>
          </p:cNvPr>
          <p:cNvPicPr>
            <a:picLocks noChangeAspect="1"/>
          </p:cNvPicPr>
          <p:nvPr/>
        </p:nvPicPr>
        <p:blipFill>
          <a:blip r:embed="rId2">
            <a:alphaModFix/>
            <a:extLst>
              <a:ext uri="{28A0092B-C50C-407E-A947-70E740481C1C}">
                <a14:useLocalDpi xmlns:a14="http://schemas.microsoft.com/office/drawing/2010/main" val="0"/>
              </a:ext>
            </a:extLst>
          </a:blip>
          <a:srcRect r="4" b="2787"/>
          <a:stretch>
            <a:fillRect/>
          </a:stretch>
        </p:blipFill>
        <p:spPr>
          <a:xfrm>
            <a:off x="509136" y="10"/>
            <a:ext cx="3517876" cy="2282808"/>
          </a:xfrm>
          <a:custGeom>
            <a:avLst/>
            <a:gdLst/>
            <a:ahLst/>
            <a:cxnLst/>
            <a:rect l="l" t="t" r="r" b="b"/>
            <a:pathLst>
              <a:path w="3517876" h="2282818">
                <a:moveTo>
                  <a:pt x="339471" y="0"/>
                </a:moveTo>
                <a:lnTo>
                  <a:pt x="3517876" y="0"/>
                </a:lnTo>
                <a:lnTo>
                  <a:pt x="3471247" y="312174"/>
                </a:lnTo>
                <a:lnTo>
                  <a:pt x="3471133" y="312174"/>
                </a:lnTo>
                <a:lnTo>
                  <a:pt x="3176778" y="2282818"/>
                </a:lnTo>
                <a:lnTo>
                  <a:pt x="0" y="2282818"/>
                </a:lnTo>
                <a:close/>
              </a:path>
            </a:pathLst>
          </a:custGeom>
        </p:spPr>
      </p:pic>
      <p:pic>
        <p:nvPicPr>
          <p:cNvPr id="5" name="Picture 4" descr="A person speaking into a microphone&#10;&#10;AI-generated content may be incorrect.">
            <a:extLst>
              <a:ext uri="{FF2B5EF4-FFF2-40B4-BE49-F238E27FC236}">
                <a16:creationId xmlns:a16="http://schemas.microsoft.com/office/drawing/2014/main" id="{834A326E-CED5-71F6-D8AA-3064F9EDB91E}"/>
              </a:ext>
            </a:extLst>
          </p:cNvPr>
          <p:cNvPicPr>
            <a:picLocks noChangeAspect="1"/>
          </p:cNvPicPr>
          <p:nvPr/>
        </p:nvPicPr>
        <p:blipFill>
          <a:blip r:embed="rId3">
            <a:alphaModFix/>
            <a:extLst>
              <a:ext uri="{28A0092B-C50C-407E-A947-70E740481C1C}">
                <a14:useLocalDpi xmlns:a14="http://schemas.microsoft.com/office/drawing/2010/main" val="0"/>
              </a:ext>
            </a:extLst>
          </a:blip>
          <a:srcRect r="-1" b="3105"/>
          <a:stretch>
            <a:fillRect/>
          </a:stretch>
        </p:blipFill>
        <p:spPr>
          <a:xfrm>
            <a:off x="169666" y="2289183"/>
            <a:ext cx="3514822" cy="2273270"/>
          </a:xfrm>
          <a:custGeom>
            <a:avLst/>
            <a:gdLst/>
            <a:ahLst/>
            <a:cxnLst/>
            <a:rect l="l" t="t" r="r" b="b"/>
            <a:pathLst>
              <a:path w="3514822" h="2273270">
                <a:moveTo>
                  <a:pt x="338051" y="0"/>
                </a:moveTo>
                <a:lnTo>
                  <a:pt x="3514822" y="0"/>
                </a:lnTo>
                <a:lnTo>
                  <a:pt x="3175264" y="2273270"/>
                </a:lnTo>
                <a:lnTo>
                  <a:pt x="0" y="2273270"/>
                </a:lnTo>
                <a:close/>
              </a:path>
            </a:pathLst>
          </a:custGeom>
        </p:spPr>
      </p:pic>
      <p:pic>
        <p:nvPicPr>
          <p:cNvPr id="9" name="Picture 8" descr="A person sitting at a podium with microphones&#10;&#10;AI-generated content may be incorrect.">
            <a:extLst>
              <a:ext uri="{FF2B5EF4-FFF2-40B4-BE49-F238E27FC236}">
                <a16:creationId xmlns:a16="http://schemas.microsoft.com/office/drawing/2014/main" id="{02F429AE-6364-A3B9-BC80-05B266486882}"/>
              </a:ext>
            </a:extLst>
          </p:cNvPr>
          <p:cNvPicPr>
            <a:picLocks noChangeAspect="1"/>
          </p:cNvPicPr>
          <p:nvPr/>
        </p:nvPicPr>
        <p:blipFill>
          <a:blip r:embed="rId4">
            <a:alphaModFix/>
            <a:extLst>
              <a:ext uri="{28A0092B-C50C-407E-A947-70E740481C1C}">
                <a14:useLocalDpi xmlns:a14="http://schemas.microsoft.com/office/drawing/2010/main" val="0"/>
              </a:ext>
            </a:extLst>
          </a:blip>
          <a:srcRect r="2296" b="4"/>
          <a:stretch>
            <a:fillRect/>
          </a:stretch>
        </p:blipFill>
        <p:spPr>
          <a:xfrm>
            <a:off x="-10633" y="4565636"/>
            <a:ext cx="3355563" cy="2292364"/>
          </a:xfrm>
          <a:custGeom>
            <a:avLst/>
            <a:gdLst/>
            <a:ahLst/>
            <a:cxnLst/>
            <a:rect l="l" t="t" r="r" b="b"/>
            <a:pathLst>
              <a:path w="3355563" h="2292364">
                <a:moveTo>
                  <a:pt x="180299" y="0"/>
                </a:moveTo>
                <a:lnTo>
                  <a:pt x="3355563" y="0"/>
                </a:lnTo>
                <a:lnTo>
                  <a:pt x="3013153" y="2292364"/>
                </a:lnTo>
                <a:lnTo>
                  <a:pt x="0" y="2292364"/>
                </a:lnTo>
                <a:lnTo>
                  <a:pt x="0" y="1212444"/>
                </a:lnTo>
                <a:close/>
              </a:path>
            </a:pathLst>
          </a:custGeom>
        </p:spPr>
      </p:pic>
      <p:sp>
        <p:nvSpPr>
          <p:cNvPr id="50" name="Isosceles Triangle 30">
            <a:extLst>
              <a:ext uri="{FF2B5EF4-FFF2-40B4-BE49-F238E27FC236}">
                <a16:creationId xmlns:a16="http://schemas.microsoft.com/office/drawing/2014/main" id="{FD076C4F-CB47-4A2D-95A1-9D5E3C2B76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0634"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cxnSp>
        <p:nvCxnSpPr>
          <p:cNvPr id="51" name="Straight Connector 50">
            <a:extLst>
              <a:ext uri="{FF2B5EF4-FFF2-40B4-BE49-F238E27FC236}">
                <a16:creationId xmlns:a16="http://schemas.microsoft.com/office/drawing/2014/main" id="{EEAF915B-5344-46DC-8097-7DAF0627744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7232" y="2282818"/>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70B738F4-B505-468D-996C-FEC3D1CA103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62696" y="4565636"/>
            <a:ext cx="320608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9" name="Isosceles Triangle 30">
            <a:extLst>
              <a:ext uri="{FF2B5EF4-FFF2-40B4-BE49-F238E27FC236}">
                <a16:creationId xmlns:a16="http://schemas.microsoft.com/office/drawing/2014/main" id="{6F953D60-C1AF-4BFA-9B22-BFE8F0BA1D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97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Content Placeholder 2">
            <a:extLst>
              <a:ext uri="{FF2B5EF4-FFF2-40B4-BE49-F238E27FC236}">
                <a16:creationId xmlns:a16="http://schemas.microsoft.com/office/drawing/2014/main" id="{182ADD48-748A-CE80-9930-81953EC0B0BF}"/>
              </a:ext>
            </a:extLst>
          </p:cNvPr>
          <p:cNvSpPr>
            <a:spLocks noGrp="1"/>
          </p:cNvSpPr>
          <p:nvPr>
            <p:ph idx="1"/>
          </p:nvPr>
        </p:nvSpPr>
        <p:spPr>
          <a:xfrm>
            <a:off x="4159225" y="2160589"/>
            <a:ext cx="5114776" cy="3880773"/>
          </a:xfrm>
        </p:spPr>
        <p:txBody>
          <a:bodyPr>
            <a:normAutofit/>
          </a:bodyPr>
          <a:lstStyle/>
          <a:p>
            <a:r>
              <a:rPr lang="en-IN" b="1" dirty="0"/>
              <a:t>Chair:</a:t>
            </a:r>
            <a:r>
              <a:rPr lang="en-IN" dirty="0"/>
              <a:t> Andrea M. Wojnar (UNFPA)</a:t>
            </a:r>
            <a:br>
              <a:rPr lang="en-IN" dirty="0"/>
            </a:br>
            <a:r>
              <a:rPr lang="en-IN" b="1" dirty="0"/>
              <a:t>Speakers </a:t>
            </a:r>
            <a:r>
              <a:rPr lang="en-IN" dirty="0"/>
              <a:t>Shireen Jejeebhoy, Mary Ellen </a:t>
            </a:r>
            <a:r>
              <a:rPr lang="en-IN" dirty="0" err="1"/>
              <a:t>Zuppan</a:t>
            </a:r>
            <a:r>
              <a:rPr lang="en-IN" dirty="0"/>
              <a:t>, K. Srinivasan, Kajori Banerjee, K.G. Santhya, Niranjan </a:t>
            </a:r>
            <a:r>
              <a:rPr lang="en-IN" dirty="0" err="1"/>
              <a:t>Saggurti</a:t>
            </a:r>
            <a:endParaRPr lang="en-IN" dirty="0"/>
          </a:p>
          <a:p>
            <a:pPr marL="0" indent="0">
              <a:buNone/>
            </a:pPr>
            <a:r>
              <a:rPr lang="en-IN" b="1" dirty="0"/>
              <a:t>Key Points:</a:t>
            </a:r>
            <a:endParaRPr lang="en-IN" dirty="0"/>
          </a:p>
          <a:p>
            <a:pPr lvl="0"/>
            <a:r>
              <a:rPr lang="en-IN" dirty="0"/>
              <a:t>Importance of global population research networks and role of IUSSP</a:t>
            </a:r>
          </a:p>
          <a:p>
            <a:pPr lvl="0"/>
            <a:r>
              <a:rPr lang="en-IN" dirty="0"/>
              <a:t>Strengthening India’s demographic evidence ecosystem</a:t>
            </a:r>
          </a:p>
          <a:p>
            <a:r>
              <a:rPr lang="en-IN" dirty="0"/>
              <a:t>Future demography challenges: ageing, fertility transition, migration</a:t>
            </a:r>
          </a:p>
        </p:txBody>
      </p:sp>
    </p:spTree>
    <p:extLst>
      <p:ext uri="{BB962C8B-B14F-4D97-AF65-F5344CB8AC3E}">
        <p14:creationId xmlns:p14="http://schemas.microsoft.com/office/powerpoint/2010/main" val="1799231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1AF9B-F59B-54F3-1E6E-63B0B6355FBE}"/>
              </a:ext>
            </a:extLst>
          </p:cNvPr>
          <p:cNvSpPr>
            <a:spLocks noGrp="1"/>
          </p:cNvSpPr>
          <p:nvPr>
            <p:ph type="title"/>
          </p:nvPr>
        </p:nvSpPr>
        <p:spPr>
          <a:xfrm>
            <a:off x="677332" y="609600"/>
            <a:ext cx="5217538" cy="1320800"/>
          </a:xfrm>
        </p:spPr>
        <p:txBody>
          <a:bodyPr>
            <a:normAutofit/>
          </a:bodyPr>
          <a:lstStyle/>
          <a:p>
            <a:pPr>
              <a:lnSpc>
                <a:spcPct val="90000"/>
              </a:lnSpc>
            </a:pPr>
            <a:r>
              <a:rPr lang="en-IN" sz="2800" b="1" dirty="0"/>
              <a:t>Panel Discussion by Population Foundation of India (PFI)</a:t>
            </a:r>
            <a:endParaRPr lang="en-IN" sz="2800" dirty="0"/>
          </a:p>
        </p:txBody>
      </p:sp>
      <p:sp>
        <p:nvSpPr>
          <p:cNvPr id="46" name="Isosceles Triangle 8">
            <a:extLst>
              <a:ext uri="{FF2B5EF4-FFF2-40B4-BE49-F238E27FC236}">
                <a16:creationId xmlns:a16="http://schemas.microsoft.com/office/drawing/2014/main" id="{F19F8C88-9B7E-4596-8D09-DF90F41CA9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476655"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IN"/>
          </a:p>
        </p:txBody>
      </p:sp>
      <p:sp>
        <p:nvSpPr>
          <p:cNvPr id="3" name="Content Placeholder 2">
            <a:extLst>
              <a:ext uri="{FF2B5EF4-FFF2-40B4-BE49-F238E27FC236}">
                <a16:creationId xmlns:a16="http://schemas.microsoft.com/office/drawing/2014/main" id="{6B339FB3-D0C4-D2D7-C705-5C765AFD0DE8}"/>
              </a:ext>
            </a:extLst>
          </p:cNvPr>
          <p:cNvSpPr>
            <a:spLocks noGrp="1"/>
          </p:cNvSpPr>
          <p:nvPr>
            <p:ph idx="1"/>
          </p:nvPr>
        </p:nvSpPr>
        <p:spPr>
          <a:xfrm>
            <a:off x="683263" y="2160589"/>
            <a:ext cx="5211607" cy="3880773"/>
          </a:xfrm>
        </p:spPr>
        <p:txBody>
          <a:bodyPr>
            <a:normAutofit/>
          </a:bodyPr>
          <a:lstStyle/>
          <a:p>
            <a:pPr marL="0" indent="0">
              <a:buNone/>
            </a:pPr>
            <a:r>
              <a:rPr lang="en-IN" b="1"/>
              <a:t>Presenters:</a:t>
            </a:r>
            <a:endParaRPr lang="en-IN"/>
          </a:p>
          <a:p>
            <a:pPr lvl="0"/>
            <a:r>
              <a:rPr lang="en-IN"/>
              <a:t>Prof. Irudaya Rajan</a:t>
            </a:r>
          </a:p>
          <a:p>
            <a:pPr lvl="0"/>
            <a:r>
              <a:rPr lang="en-IN"/>
              <a:t>PFI &amp; IWWAGE research teams</a:t>
            </a:r>
          </a:p>
          <a:p>
            <a:pPr lvl="0"/>
            <a:r>
              <a:rPr lang="en-IN"/>
              <a:t>Remarks by Shireen Jejeebhoy &amp; Andrea Wojnar</a:t>
            </a:r>
          </a:p>
          <a:p>
            <a:pPr marL="0" indent="0">
              <a:buNone/>
            </a:pPr>
            <a:r>
              <a:rPr lang="en-IN" b="1"/>
              <a:t>Key Points:</a:t>
            </a:r>
            <a:endParaRPr lang="en-IN"/>
          </a:p>
          <a:p>
            <a:pPr lvl="0"/>
            <a:r>
              <a:rPr lang="en-IN"/>
              <a:t>India’s state-level projections to 2051</a:t>
            </a:r>
          </a:p>
          <a:p>
            <a:pPr lvl="0"/>
            <a:r>
              <a:rPr lang="en-IN"/>
              <a:t>Female workforce participation and empowerment linkages</a:t>
            </a:r>
          </a:p>
          <a:p>
            <a:pPr lvl="0"/>
            <a:r>
              <a:rPr lang="en-IN"/>
              <a:t>Macro–micro insights for policy</a:t>
            </a:r>
          </a:p>
          <a:p>
            <a:endParaRPr lang="en-IN" dirty="0"/>
          </a:p>
        </p:txBody>
      </p:sp>
      <p:pic>
        <p:nvPicPr>
          <p:cNvPr id="6" name="Picture 5" descr="A person standing at a podium&#10;&#10;AI-generated content may be incorrect.">
            <a:extLst>
              <a:ext uri="{FF2B5EF4-FFF2-40B4-BE49-F238E27FC236}">
                <a16:creationId xmlns:a16="http://schemas.microsoft.com/office/drawing/2014/main" id="{74F935D1-1D47-025A-6645-2557FDCA21BB}"/>
              </a:ext>
            </a:extLst>
          </p:cNvPr>
          <p:cNvPicPr>
            <a:picLocks noChangeAspect="1"/>
          </p:cNvPicPr>
          <p:nvPr/>
        </p:nvPicPr>
        <p:blipFill>
          <a:blip r:embed="rId2">
            <a:extLst>
              <a:ext uri="{28A0092B-C50C-407E-A947-70E740481C1C}">
                <a14:useLocalDpi xmlns:a14="http://schemas.microsoft.com/office/drawing/2010/main" val="0"/>
              </a:ext>
            </a:extLst>
          </a:blip>
          <a:srcRect r="2" b="18894"/>
          <a:stretch>
            <a:fillRect/>
          </a:stretch>
        </p:blipFill>
        <p:spPr>
          <a:xfrm>
            <a:off x="6128465" y="609600"/>
            <a:ext cx="3145536" cy="1702963"/>
          </a:xfrm>
          <a:prstGeom prst="rect">
            <a:avLst/>
          </a:prstGeom>
        </p:spPr>
      </p:pic>
      <p:pic>
        <p:nvPicPr>
          <p:cNvPr id="15" name="Picture 14">
            <a:extLst>
              <a:ext uri="{FF2B5EF4-FFF2-40B4-BE49-F238E27FC236}">
                <a16:creationId xmlns:a16="http://schemas.microsoft.com/office/drawing/2014/main" id="{5756449C-95A9-A137-F6E5-5C32597795AB}"/>
              </a:ext>
            </a:extLst>
          </p:cNvPr>
          <p:cNvPicPr>
            <a:picLocks noChangeAspect="1"/>
          </p:cNvPicPr>
          <p:nvPr/>
        </p:nvPicPr>
        <p:blipFill>
          <a:blip r:embed="rId3">
            <a:extLst>
              <a:ext uri="{28A0092B-C50C-407E-A947-70E740481C1C}">
                <a14:useLocalDpi xmlns:a14="http://schemas.microsoft.com/office/drawing/2010/main" val="0"/>
              </a:ext>
            </a:extLst>
          </a:blip>
          <a:srcRect r="2" b="18894"/>
          <a:stretch>
            <a:fillRect/>
          </a:stretch>
        </p:blipFill>
        <p:spPr>
          <a:xfrm>
            <a:off x="6128465" y="2473716"/>
            <a:ext cx="3145536" cy="1702963"/>
          </a:xfrm>
          <a:prstGeom prst="rect">
            <a:avLst/>
          </a:prstGeom>
        </p:spPr>
      </p:pic>
      <p:pic>
        <p:nvPicPr>
          <p:cNvPr id="12" name="Picture 11">
            <a:extLst>
              <a:ext uri="{FF2B5EF4-FFF2-40B4-BE49-F238E27FC236}">
                <a16:creationId xmlns:a16="http://schemas.microsoft.com/office/drawing/2014/main" id="{FF66FA8D-2765-1237-AE68-1C4FA48CBD94}"/>
              </a:ext>
            </a:extLst>
          </p:cNvPr>
          <p:cNvPicPr>
            <a:picLocks noChangeAspect="1"/>
          </p:cNvPicPr>
          <p:nvPr/>
        </p:nvPicPr>
        <p:blipFill>
          <a:blip r:embed="rId4">
            <a:extLst>
              <a:ext uri="{28A0092B-C50C-407E-A947-70E740481C1C}">
                <a14:useLocalDpi xmlns:a14="http://schemas.microsoft.com/office/drawing/2010/main" val="0"/>
              </a:ext>
            </a:extLst>
          </a:blip>
          <a:srcRect r="2" b="18867"/>
          <a:stretch>
            <a:fillRect/>
          </a:stretch>
        </p:blipFill>
        <p:spPr>
          <a:xfrm>
            <a:off x="6128465" y="4337831"/>
            <a:ext cx="3145536" cy="1703532"/>
          </a:xfrm>
          <a:prstGeom prst="rect">
            <a:avLst/>
          </a:prstGeom>
        </p:spPr>
      </p:pic>
    </p:spTree>
    <p:extLst>
      <p:ext uri="{BB962C8B-B14F-4D97-AF65-F5344CB8AC3E}">
        <p14:creationId xmlns:p14="http://schemas.microsoft.com/office/powerpoint/2010/main" val="58075376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BAD5A-4D92-4037-CA73-28B5EC3FC7EC}"/>
              </a:ext>
            </a:extLst>
          </p:cNvPr>
          <p:cNvSpPr>
            <a:spLocks noGrp="1"/>
          </p:cNvSpPr>
          <p:nvPr>
            <p:ph type="title"/>
          </p:nvPr>
        </p:nvSpPr>
        <p:spPr>
          <a:xfrm>
            <a:off x="677334" y="609600"/>
            <a:ext cx="8596668" cy="1320800"/>
          </a:xfrm>
        </p:spPr>
        <p:txBody>
          <a:bodyPr anchor="t">
            <a:normAutofit/>
          </a:bodyPr>
          <a:lstStyle/>
          <a:p>
            <a:r>
              <a:rPr lang="en-IN" b="1" dirty="0"/>
              <a:t>Panel discussions2 by PFI</a:t>
            </a:r>
            <a:br>
              <a:rPr lang="en-IN" dirty="0"/>
            </a:br>
            <a:endParaRPr lang="en-IN" dirty="0"/>
          </a:p>
        </p:txBody>
      </p:sp>
      <p:sp>
        <p:nvSpPr>
          <p:cNvPr id="3" name="Content Placeholder 2">
            <a:extLst>
              <a:ext uri="{FF2B5EF4-FFF2-40B4-BE49-F238E27FC236}">
                <a16:creationId xmlns:a16="http://schemas.microsoft.com/office/drawing/2014/main" id="{1F653077-69C3-A785-D672-0F412BF6513A}"/>
              </a:ext>
            </a:extLst>
          </p:cNvPr>
          <p:cNvSpPr>
            <a:spLocks noGrp="1"/>
          </p:cNvSpPr>
          <p:nvPr>
            <p:ph idx="1"/>
          </p:nvPr>
        </p:nvSpPr>
        <p:spPr>
          <a:xfrm>
            <a:off x="6336287" y="2160589"/>
            <a:ext cx="2934714" cy="3880773"/>
          </a:xfrm>
        </p:spPr>
        <p:txBody>
          <a:bodyPr>
            <a:normAutofit/>
          </a:bodyPr>
          <a:lstStyle/>
          <a:p>
            <a:pPr>
              <a:lnSpc>
                <a:spcPct val="90000"/>
              </a:lnSpc>
            </a:pPr>
            <a:r>
              <a:rPr lang="en-IN" sz="1400" dirty="0"/>
              <a:t>Moderated by: </a:t>
            </a:r>
            <a:r>
              <a:rPr lang="en-IN" sz="1400" b="1" dirty="0"/>
              <a:t>Mr. Anand Sinha</a:t>
            </a:r>
            <a:r>
              <a:rPr lang="en-IN" sz="1400" dirty="0"/>
              <a:t>, Regional Advisor to the Global Reproductive Health initiative at The David and Lucile Packard Foundation</a:t>
            </a:r>
          </a:p>
          <a:p>
            <a:pPr>
              <a:lnSpc>
                <a:spcPct val="90000"/>
              </a:lnSpc>
            </a:pPr>
            <a:r>
              <a:rPr lang="en-IN" sz="1400" dirty="0"/>
              <a:t> </a:t>
            </a:r>
          </a:p>
          <a:p>
            <a:pPr lvl="0">
              <a:lnSpc>
                <a:spcPct val="90000"/>
              </a:lnSpc>
            </a:pPr>
            <a:r>
              <a:rPr lang="en-IN" sz="1400" b="1" dirty="0"/>
              <a:t>Dr. Niranjan </a:t>
            </a:r>
            <a:r>
              <a:rPr lang="en-IN" sz="1400" b="1" dirty="0" err="1"/>
              <a:t>Saggurti</a:t>
            </a:r>
            <a:r>
              <a:rPr lang="en-IN" sz="1400" b="1" dirty="0"/>
              <a:t>,</a:t>
            </a:r>
            <a:r>
              <a:rPr lang="en-IN" sz="1400" dirty="0"/>
              <a:t> India Country Director, Population Council </a:t>
            </a:r>
          </a:p>
          <a:p>
            <a:pPr lvl="0">
              <a:lnSpc>
                <a:spcPct val="90000"/>
              </a:lnSpc>
            </a:pPr>
            <a:r>
              <a:rPr lang="en-IN" sz="1400" b="1" dirty="0"/>
              <a:t>Mr. Sanjeev S. Ahluwalia</a:t>
            </a:r>
            <a:r>
              <a:rPr lang="en-IN" sz="1400" dirty="0"/>
              <a:t>, Distinguished Fellow, Chintan Research Foundation </a:t>
            </a:r>
          </a:p>
          <a:p>
            <a:pPr>
              <a:lnSpc>
                <a:spcPct val="90000"/>
              </a:lnSpc>
            </a:pPr>
            <a:r>
              <a:rPr lang="en-IN" sz="1400" b="1" dirty="0"/>
              <a:t>Ms. Poonam </a:t>
            </a:r>
            <a:r>
              <a:rPr lang="en-IN" sz="1400" b="1" dirty="0" err="1"/>
              <a:t>Muttreja</a:t>
            </a:r>
            <a:r>
              <a:rPr lang="en-IN" sz="1400" b="1" dirty="0"/>
              <a:t>,</a:t>
            </a:r>
            <a:r>
              <a:rPr lang="en-IN" sz="1400" dirty="0"/>
              <a:t> Executive Director, Population Foundation of India</a:t>
            </a:r>
          </a:p>
        </p:txBody>
      </p:sp>
      <p:pic>
        <p:nvPicPr>
          <p:cNvPr id="15" name="Picture 14" descr="A group of people sitting in chairs&#10;&#10;AI-generated content may be incorrect.">
            <a:extLst>
              <a:ext uri="{FF2B5EF4-FFF2-40B4-BE49-F238E27FC236}">
                <a16:creationId xmlns:a16="http://schemas.microsoft.com/office/drawing/2014/main" id="{C05FCD3F-2EBA-44C7-5680-C516347DACAF}"/>
              </a:ext>
            </a:extLst>
          </p:cNvPr>
          <p:cNvPicPr>
            <a:picLocks noChangeAspect="1"/>
          </p:cNvPicPr>
          <p:nvPr/>
        </p:nvPicPr>
        <p:blipFill>
          <a:blip r:embed="rId2">
            <a:extLst>
              <a:ext uri="{28A0092B-C50C-407E-A947-70E740481C1C}">
                <a14:useLocalDpi xmlns:a14="http://schemas.microsoft.com/office/drawing/2010/main" val="0"/>
              </a:ext>
            </a:extLst>
          </a:blip>
          <a:srcRect r="6756" b="2"/>
          <a:stretch>
            <a:fillRect/>
          </a:stretch>
        </p:blipFill>
        <p:spPr>
          <a:xfrm>
            <a:off x="677334" y="2159331"/>
            <a:ext cx="5423429" cy="3882362"/>
          </a:xfrm>
          <a:prstGeom prst="rect">
            <a:avLst/>
          </a:prstGeom>
        </p:spPr>
      </p:pic>
    </p:spTree>
    <p:extLst>
      <p:ext uri="{BB962C8B-B14F-4D97-AF65-F5344CB8AC3E}">
        <p14:creationId xmlns:p14="http://schemas.microsoft.com/office/powerpoint/2010/main" val="1264985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7BB5DE-A217-CC2A-E496-47A9A6B491FE}"/>
              </a:ext>
            </a:extLst>
          </p:cNvPr>
          <p:cNvSpPr>
            <a:spLocks noGrp="1"/>
          </p:cNvSpPr>
          <p:nvPr>
            <p:ph type="title"/>
          </p:nvPr>
        </p:nvSpPr>
        <p:spPr>
          <a:xfrm>
            <a:off x="4056462" y="609600"/>
            <a:ext cx="5217540" cy="1320800"/>
          </a:xfrm>
        </p:spPr>
        <p:txBody>
          <a:bodyPr>
            <a:normAutofit fontScale="90000"/>
          </a:bodyPr>
          <a:lstStyle/>
          <a:p>
            <a:pPr>
              <a:lnSpc>
                <a:spcPct val="90000"/>
              </a:lnSpc>
            </a:pPr>
            <a:r>
              <a:rPr lang="en-IN" sz="2300" b="1" dirty="0"/>
              <a:t>Panel Discussion by NATMO: Demography–Geography Ecosystem for Local Decision-Making</a:t>
            </a:r>
            <a:br>
              <a:rPr lang="en-IN" sz="2300" dirty="0"/>
            </a:br>
            <a:endParaRPr lang="en-IN" sz="2300" dirty="0"/>
          </a:p>
        </p:txBody>
      </p:sp>
      <p:pic>
        <p:nvPicPr>
          <p:cNvPr id="11" name="Picture 10">
            <a:extLst>
              <a:ext uri="{FF2B5EF4-FFF2-40B4-BE49-F238E27FC236}">
                <a16:creationId xmlns:a16="http://schemas.microsoft.com/office/drawing/2014/main" id="{4394417F-2925-A20F-D375-4A28E63972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333" y="858985"/>
            <a:ext cx="3150527" cy="2102976"/>
          </a:xfrm>
          <a:prstGeom prst="rect">
            <a:avLst/>
          </a:prstGeom>
        </p:spPr>
      </p:pic>
      <p:sp>
        <p:nvSpPr>
          <p:cNvPr id="3" name="Content Placeholder 2">
            <a:extLst>
              <a:ext uri="{FF2B5EF4-FFF2-40B4-BE49-F238E27FC236}">
                <a16:creationId xmlns:a16="http://schemas.microsoft.com/office/drawing/2014/main" id="{4D1574F2-F6D5-730B-ABD9-7CE7DC799C7E}"/>
              </a:ext>
            </a:extLst>
          </p:cNvPr>
          <p:cNvSpPr>
            <a:spLocks noGrp="1"/>
          </p:cNvSpPr>
          <p:nvPr>
            <p:ph idx="1"/>
          </p:nvPr>
        </p:nvSpPr>
        <p:spPr>
          <a:xfrm>
            <a:off x="4056462" y="2160589"/>
            <a:ext cx="5968687" cy="4223586"/>
          </a:xfrm>
        </p:spPr>
        <p:txBody>
          <a:bodyPr>
            <a:normAutofit/>
          </a:bodyPr>
          <a:lstStyle/>
          <a:p>
            <a:pPr marL="0" indent="0">
              <a:buNone/>
            </a:pPr>
            <a:r>
              <a:rPr lang="en-IN" b="1" dirty="0"/>
              <a:t>Speakers:</a:t>
            </a:r>
            <a:r>
              <a:rPr lang="en-IN" dirty="0"/>
              <a:t> Aalok R. Chaurasia, KK Singh, D.A. </a:t>
            </a:r>
            <a:r>
              <a:rPr lang="en-IN" dirty="0" err="1"/>
              <a:t>Nagdeve</a:t>
            </a:r>
            <a:r>
              <a:rPr lang="en-IN" dirty="0"/>
              <a:t>, VC Jha, VK Tripathi, S. Bandyopadhyay, A.K.M. </a:t>
            </a:r>
            <a:r>
              <a:rPr lang="en-IN" dirty="0" err="1"/>
              <a:t>Anwaruzzaman</a:t>
            </a:r>
            <a:endParaRPr lang="en-IN" dirty="0"/>
          </a:p>
          <a:p>
            <a:pPr marL="0" indent="0">
              <a:buNone/>
            </a:pPr>
            <a:r>
              <a:rPr lang="en-IN" b="1" dirty="0"/>
              <a:t>Key Points:</a:t>
            </a:r>
            <a:endParaRPr lang="en-IN" dirty="0"/>
          </a:p>
          <a:p>
            <a:pPr lvl="0"/>
            <a:r>
              <a:rPr lang="en-IN" dirty="0"/>
              <a:t>GIS &amp; spatial analytics for public policy</a:t>
            </a:r>
          </a:p>
          <a:p>
            <a:pPr lvl="0"/>
            <a:r>
              <a:rPr lang="en-IN" dirty="0"/>
              <a:t>Integration of demographic data for micro-level governance</a:t>
            </a:r>
          </a:p>
          <a:p>
            <a:pPr lvl="0"/>
            <a:r>
              <a:rPr lang="en-IN" dirty="0"/>
              <a:t>Climate, health, and population mapping challenges</a:t>
            </a:r>
          </a:p>
          <a:p>
            <a:endParaRPr lang="en-IN" dirty="0"/>
          </a:p>
        </p:txBody>
      </p:sp>
      <p:pic>
        <p:nvPicPr>
          <p:cNvPr id="13" name="Picture 12" descr="A person standing in front of a large screen&#10;&#10;AI-generated content may be incorrect.">
            <a:extLst>
              <a:ext uri="{FF2B5EF4-FFF2-40B4-BE49-F238E27FC236}">
                <a16:creationId xmlns:a16="http://schemas.microsoft.com/office/drawing/2014/main" id="{BAFC4354-FB72-E952-EDA6-26EE96A59F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951427" y="3871659"/>
            <a:ext cx="2602341" cy="1737062"/>
          </a:xfrm>
          <a:prstGeom prst="rect">
            <a:avLst/>
          </a:prstGeom>
        </p:spPr>
      </p:pic>
    </p:spTree>
    <p:extLst>
      <p:ext uri="{BB962C8B-B14F-4D97-AF65-F5344CB8AC3E}">
        <p14:creationId xmlns:p14="http://schemas.microsoft.com/office/powerpoint/2010/main" val="3501019376"/>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Facet</Template>
  <TotalTime>350</TotalTime>
  <Words>1302</Words>
  <Application>Microsoft Office PowerPoint</Application>
  <PresentationFormat>Widescreen</PresentationFormat>
  <Paragraphs>215</Paragraphs>
  <Slides>30</Slides>
  <Notes>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Aptos</vt:lpstr>
      <vt:lpstr>Arial</vt:lpstr>
      <vt:lpstr>Trebuchet MS</vt:lpstr>
      <vt:lpstr>Wingdings</vt:lpstr>
      <vt:lpstr>Wingdings 3</vt:lpstr>
      <vt:lpstr>Facet</vt:lpstr>
      <vt:lpstr>46th IASP Annual Conference 2025</vt:lpstr>
      <vt:lpstr>PowerPoint Presentation</vt:lpstr>
      <vt:lpstr>Pre Conference Workshop  Use of GIS in Population Data  26, November, 2025 Department of Geography,  Amity University, Kolkata</vt:lpstr>
      <vt:lpstr>Inauguration Session – Day 1 (27 Nov 2025)</vt:lpstr>
      <vt:lpstr>PowerPoint Presentation</vt:lpstr>
      <vt:lpstr>Felicitation of International Union for the Scientific Study of Population (IUSSP) on Receipt of the UN Population Award (Institutional Category), 2025 for Promoting Population Research and Collaboration Among Demographers by UNFPA</vt:lpstr>
      <vt:lpstr>Panel Discussion by Population Foundation of India (PFI)</vt:lpstr>
      <vt:lpstr>Panel discussions2 by PFI </vt:lpstr>
      <vt:lpstr>Panel Discussion by NATMO: Demography–Geography Ecosystem for Local Decision-Making </vt:lpstr>
      <vt:lpstr>Awards  KB Pathak Award, K Srinivasan  and Essay Competition</vt:lpstr>
      <vt:lpstr>George Simmons Memorial Lecture</vt:lpstr>
      <vt:lpstr>Felicitation of Senior Demographers</vt:lpstr>
      <vt:lpstr>Cultural Program</vt:lpstr>
      <vt:lpstr>Day 2</vt:lpstr>
      <vt:lpstr>Day 2-PANEL DISCUSSION: Geo-Spatial Vulnerabilities of Persons with Disabilities </vt:lpstr>
      <vt:lpstr>TECHNICAL SESSIONS</vt:lpstr>
      <vt:lpstr>PowerPoint Presentation</vt:lpstr>
      <vt:lpstr>PowerPoint Presentation</vt:lpstr>
      <vt:lpstr>Poster Session ~35 research posters  </vt:lpstr>
      <vt:lpstr>Plenary Session: Adolescents in Transition (Population Council) </vt:lpstr>
      <vt:lpstr>Plenary Session: Population, Environment &amp; Culture (AnSI)  Interdisciplinary Approaches from Ongoing Projects of the Anthropological Survey of India </vt:lpstr>
      <vt:lpstr>PowerPoint Presentation</vt:lpstr>
      <vt:lpstr>PowerPoint Presentation</vt:lpstr>
      <vt:lpstr>General Body Meeting (IASP Members Only)</vt:lpstr>
      <vt:lpstr>PowerPoint Presentation</vt:lpstr>
      <vt:lpstr>Poster Sessions 35 Posters</vt:lpstr>
      <vt:lpstr>PowerPoint Presentation</vt:lpstr>
      <vt:lpstr>PowerPoint Presentation</vt:lpstr>
      <vt:lpstr>Valedictory Session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Ajay Singh</dc:creator>
  <cp:lastModifiedBy>Ajay Singh</cp:lastModifiedBy>
  <cp:revision>10</cp:revision>
  <dcterms:created xsi:type="dcterms:W3CDTF">2025-11-28T23:52:39Z</dcterms:created>
  <dcterms:modified xsi:type="dcterms:W3CDTF">2025-12-01T14:06:22Z</dcterms:modified>
</cp:coreProperties>
</file>